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8" r:id="rId3"/>
    <p:sldId id="259" r:id="rId4"/>
    <p:sldId id="260" r:id="rId5"/>
    <p:sldId id="276" r:id="rId6"/>
    <p:sldId id="261" r:id="rId7"/>
    <p:sldId id="262" r:id="rId8"/>
    <p:sldId id="267" r:id="rId9"/>
    <p:sldId id="268" r:id="rId10"/>
    <p:sldId id="269" r:id="rId11"/>
    <p:sldId id="270" r:id="rId12"/>
    <p:sldId id="277" r:id="rId13"/>
    <p:sldId id="271" r:id="rId14"/>
    <p:sldId id="272" r:id="rId15"/>
    <p:sldId id="275" r:id="rId16"/>
  </p:sldIdLst>
  <p:sldSz cx="13004800" cy="9753600"/>
  <p:notesSz cx="6907213" cy="100345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32" d="100"/>
          <a:sy n="32" d="100"/>
        </p:scale>
        <p:origin x="5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3126" cy="503472"/>
          </a:xfrm>
          <a:prstGeom prst="rect">
            <a:avLst/>
          </a:prstGeom>
        </p:spPr>
        <p:txBody>
          <a:bodyPr vert="horz" lIns="96808" tIns="48404" rIns="96808" bIns="48404" rtlCol="0"/>
          <a:lstStyle>
            <a:lvl1pPr algn="l">
              <a:defRPr sz="1300"/>
            </a:lvl1pPr>
          </a:lstStyle>
          <a:p>
            <a:endParaRPr lang="en-GB"/>
          </a:p>
        </p:txBody>
      </p:sp>
      <p:sp>
        <p:nvSpPr>
          <p:cNvPr id="3" name="Date Placeholder 2"/>
          <p:cNvSpPr>
            <a:spLocks noGrp="1"/>
          </p:cNvSpPr>
          <p:nvPr>
            <p:ph type="dt" sz="quarter" idx="1"/>
          </p:nvPr>
        </p:nvSpPr>
        <p:spPr>
          <a:xfrm>
            <a:off x="3912489" y="0"/>
            <a:ext cx="2993126" cy="503472"/>
          </a:xfrm>
          <a:prstGeom prst="rect">
            <a:avLst/>
          </a:prstGeom>
        </p:spPr>
        <p:txBody>
          <a:bodyPr vert="horz" lIns="96808" tIns="48404" rIns="96808" bIns="48404" rtlCol="0"/>
          <a:lstStyle>
            <a:lvl1pPr algn="r">
              <a:defRPr sz="1300"/>
            </a:lvl1pPr>
          </a:lstStyle>
          <a:p>
            <a:fld id="{CA3AD525-079D-4BA1-AC4D-C96488AAB0CA}" type="datetimeFigureOut">
              <a:rPr lang="en-GB" smtClean="0"/>
              <a:t>11/02/2020</a:t>
            </a:fld>
            <a:endParaRPr lang="en-GB"/>
          </a:p>
        </p:txBody>
      </p:sp>
      <p:sp>
        <p:nvSpPr>
          <p:cNvPr id="4" name="Footer Placeholder 3"/>
          <p:cNvSpPr>
            <a:spLocks noGrp="1"/>
          </p:cNvSpPr>
          <p:nvPr>
            <p:ph type="ftr" sz="quarter" idx="2"/>
          </p:nvPr>
        </p:nvSpPr>
        <p:spPr>
          <a:xfrm>
            <a:off x="0" y="9531118"/>
            <a:ext cx="2993126" cy="503471"/>
          </a:xfrm>
          <a:prstGeom prst="rect">
            <a:avLst/>
          </a:prstGeom>
        </p:spPr>
        <p:txBody>
          <a:bodyPr vert="horz" lIns="96808" tIns="48404" rIns="96808" bIns="48404" rtlCol="0" anchor="b"/>
          <a:lstStyle>
            <a:lvl1pPr algn="l">
              <a:defRPr sz="1300"/>
            </a:lvl1pPr>
          </a:lstStyle>
          <a:p>
            <a:endParaRPr lang="en-GB"/>
          </a:p>
        </p:txBody>
      </p:sp>
      <p:sp>
        <p:nvSpPr>
          <p:cNvPr id="5" name="Slide Number Placeholder 4"/>
          <p:cNvSpPr>
            <a:spLocks noGrp="1"/>
          </p:cNvSpPr>
          <p:nvPr>
            <p:ph type="sldNum" sz="quarter" idx="3"/>
          </p:nvPr>
        </p:nvSpPr>
        <p:spPr>
          <a:xfrm>
            <a:off x="3912489" y="9531118"/>
            <a:ext cx="2993126" cy="503471"/>
          </a:xfrm>
          <a:prstGeom prst="rect">
            <a:avLst/>
          </a:prstGeom>
        </p:spPr>
        <p:txBody>
          <a:bodyPr vert="horz" lIns="96808" tIns="48404" rIns="96808" bIns="48404" rtlCol="0" anchor="b"/>
          <a:lstStyle>
            <a:lvl1pPr algn="r">
              <a:defRPr sz="1300"/>
            </a:lvl1pPr>
          </a:lstStyle>
          <a:p>
            <a:fld id="{12EF80EB-AD51-44A7-9EEF-79B04E377644}" type="slidenum">
              <a:rPr lang="en-GB" smtClean="0"/>
              <a:t>‹#›</a:t>
            </a:fld>
            <a:endParaRPr lang="en-GB"/>
          </a:p>
        </p:txBody>
      </p:sp>
    </p:spTree>
    <p:extLst>
      <p:ext uri="{BB962C8B-B14F-4D97-AF65-F5344CB8AC3E}">
        <p14:creationId xmlns:p14="http://schemas.microsoft.com/office/powerpoint/2010/main" val="25238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946150" y="752475"/>
            <a:ext cx="5014913" cy="3762375"/>
          </a:xfrm>
          <a:prstGeom prst="rect">
            <a:avLst/>
          </a:prstGeom>
        </p:spPr>
        <p:txBody>
          <a:bodyPr lIns="96808" tIns="48404" rIns="96808" bIns="48404"/>
          <a:lstStyle/>
          <a:p>
            <a:endParaRPr/>
          </a:p>
        </p:txBody>
      </p:sp>
      <p:sp>
        <p:nvSpPr>
          <p:cNvPr id="166" name="Shape 166"/>
          <p:cNvSpPr>
            <a:spLocks noGrp="1"/>
          </p:cNvSpPr>
          <p:nvPr>
            <p:ph type="body" sz="quarter" idx="1"/>
          </p:nvPr>
        </p:nvSpPr>
        <p:spPr>
          <a:xfrm>
            <a:off x="920962" y="4766429"/>
            <a:ext cx="5065290" cy="4515565"/>
          </a:xfrm>
          <a:prstGeom prst="rect">
            <a:avLst/>
          </a:prstGeom>
        </p:spPr>
        <p:txBody>
          <a:bodyPr lIns="96808" tIns="48404" rIns="96808" bIns="48404"/>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1270000" y="3225800"/>
            <a:ext cx="10464800" cy="3302000"/>
          </a:xfrm>
          <a:prstGeom prst="rect">
            <a:avLst/>
          </a:prstGeom>
        </p:spPr>
        <p:txBody>
          <a:bodyPr/>
          <a:lstStyle>
            <a:lvl1pPr>
              <a:defRPr>
                <a:latin typeface="Noteworthy Light"/>
                <a:ea typeface="Noteworthy Light"/>
                <a:cs typeface="Noteworthy Light"/>
                <a:sym typeface="Noteworthy Light"/>
              </a:defRPr>
            </a:lvl1pPr>
          </a:lstStyle>
          <a:p>
            <a:r>
              <a:t>Title Text</a:t>
            </a:r>
          </a:p>
        </p:txBody>
      </p:sp>
      <p:sp>
        <p:nvSpPr>
          <p:cNvPr id="126"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952500" y="444500"/>
            <a:ext cx="11099800" cy="2159000"/>
          </a:xfrm>
          <a:prstGeom prst="rect">
            <a:avLst/>
          </a:prstGeom>
        </p:spPr>
        <p:txBody>
          <a:bodyPr/>
          <a:lstStyle>
            <a:lvl1pPr>
              <a:defRPr>
                <a:latin typeface="Noteworthy Light"/>
                <a:ea typeface="Noteworthy Light"/>
                <a:cs typeface="Noteworthy Light"/>
                <a:sym typeface="Noteworthy Light"/>
              </a:defRPr>
            </a:lvl1pPr>
          </a:lstStyle>
          <a:p>
            <a:r>
              <a:t>Title Text</a:t>
            </a:r>
          </a:p>
        </p:txBody>
      </p:sp>
      <p:sp>
        <p:nvSpPr>
          <p:cNvPr id="134"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1" name="Title Text"/>
          <p:cNvSpPr txBox="1">
            <a:spLocks noGrp="1"/>
          </p:cNvSpPr>
          <p:nvPr>
            <p:ph type="title"/>
          </p:nvPr>
        </p:nvSpPr>
        <p:spPr>
          <a:xfrm>
            <a:off x="1270000" y="3225800"/>
            <a:ext cx="10464800" cy="3302000"/>
          </a:xfrm>
          <a:prstGeom prst="rect">
            <a:avLst/>
          </a:prstGeom>
        </p:spPr>
        <p:txBody>
          <a:bodyPr/>
          <a:lstStyle>
            <a:lvl1pPr>
              <a:defRPr>
                <a:latin typeface="Noteworthy Light"/>
                <a:ea typeface="Noteworthy Light"/>
                <a:cs typeface="Noteworthy Light"/>
                <a:sym typeface="Noteworthy Light"/>
              </a:defRPr>
            </a:lvl1pPr>
          </a:lstStyle>
          <a:p>
            <a:r>
              <a:t>Title Text</a:t>
            </a:r>
          </a:p>
        </p:txBody>
      </p:sp>
      <p:sp>
        <p:nvSpPr>
          <p:cNvPr id="142"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952500" y="444500"/>
            <a:ext cx="11099800" cy="2159000"/>
          </a:xfrm>
          <a:prstGeom prst="rect">
            <a:avLst/>
          </a:prstGeom>
        </p:spPr>
        <p:txBody>
          <a:bodyPr/>
          <a:lstStyle>
            <a:lvl1pPr>
              <a:defRPr sz="8000">
                <a:solidFill>
                  <a:srgbClr val="000000"/>
                </a:solidFill>
                <a:latin typeface="Helvetica Light"/>
                <a:ea typeface="Helvetica Light"/>
                <a:cs typeface="Helvetica Light"/>
                <a:sym typeface="Helvetica Light"/>
              </a:defRPr>
            </a:lvl1pPr>
          </a:lstStyle>
          <a:p>
            <a:r>
              <a:t>Title Text</a:t>
            </a:r>
          </a:p>
        </p:txBody>
      </p:sp>
      <p:sp>
        <p:nvSpPr>
          <p:cNvPr id="158" name="Body Level One…"/>
          <p:cNvSpPr txBox="1">
            <a:spLocks noGrp="1"/>
          </p:cNvSpPr>
          <p:nvPr>
            <p:ph type="body" idx="1"/>
          </p:nvPr>
        </p:nvSpPr>
        <p:spPr>
          <a:xfrm>
            <a:off x="952500" y="2603500"/>
            <a:ext cx="11099800" cy="6286500"/>
          </a:xfrm>
          <a:prstGeom prst="rect">
            <a:avLst/>
          </a:prstGeom>
        </p:spPr>
        <p:txBody>
          <a:bodyPr/>
          <a:lstStyle>
            <a:lvl1pPr>
              <a:buSzPct val="75000"/>
              <a:defRPr sz="3600">
                <a:latin typeface="Helvetica Light"/>
                <a:ea typeface="Helvetica Light"/>
                <a:cs typeface="Helvetica Light"/>
                <a:sym typeface="Helvetica Light"/>
              </a:defRPr>
            </a:lvl1pPr>
            <a:lvl2pPr>
              <a:buSzPct val="75000"/>
              <a:defRPr sz="3600">
                <a:latin typeface="Helvetica Light"/>
                <a:ea typeface="Helvetica Light"/>
                <a:cs typeface="Helvetica Light"/>
                <a:sym typeface="Helvetica Light"/>
              </a:defRPr>
            </a:lvl2pPr>
            <a:lvl3pPr>
              <a:buSzPct val="75000"/>
              <a:defRPr sz="3600">
                <a:latin typeface="Helvetica Light"/>
                <a:ea typeface="Helvetica Light"/>
                <a:cs typeface="Helvetica Light"/>
                <a:sym typeface="Helvetica Light"/>
              </a:defRPr>
            </a:lvl3pPr>
            <a:lvl4pPr>
              <a:buSzPct val="75000"/>
              <a:defRPr sz="3600">
                <a:latin typeface="Helvetica Light"/>
                <a:ea typeface="Helvetica Light"/>
                <a:cs typeface="Helvetica Light"/>
                <a:sym typeface="Helvetica Light"/>
              </a:defRPr>
            </a:lvl4pPr>
            <a:lvl5pPr>
              <a:buSzPct val="75000"/>
              <a:defRPr sz="36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solidFill>
                  <a:srgbClr val="000000"/>
                </a:solidFill>
                <a:latin typeface="+mn-lt"/>
                <a:ea typeface="+mn-ea"/>
                <a:cs typeface="+mn-cs"/>
                <a:sym typeface="Helvetica Neue Medium"/>
              </a:defRPr>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6" r:id="rId16"/>
  </p:sldLayoutIdLst>
  <p:transitio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1pPr>
      <a:lvl2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2pPr>
      <a:lvl3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3pPr>
      <a:lvl4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4pPr>
      <a:lvl5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5pPr>
      <a:lvl6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6pPr>
      <a:lvl7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7pPr>
      <a:lvl8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8pPr>
      <a:lvl9pPr marL="0" marR="0" indent="0" algn="ctr" defTabSz="584200" rtl="0" latinLnBrk="0">
        <a:lnSpc>
          <a:spcPct val="100000"/>
        </a:lnSpc>
        <a:spcBef>
          <a:spcPts val="0"/>
        </a:spcBef>
        <a:spcAft>
          <a:spcPts val="0"/>
        </a:spcAft>
        <a:buClrTx/>
        <a:buSzTx/>
        <a:buFontTx/>
        <a:buNone/>
        <a:tabLst/>
        <a:defRPr sz="8400" b="0" i="0" u="none" strike="noStrike" cap="none" spc="0" baseline="0">
          <a:solidFill>
            <a:srgbClr val="F39019"/>
          </a:solidFill>
          <a:uFillTx/>
          <a:latin typeface="+mj-lt"/>
          <a:ea typeface="+mj-ea"/>
          <a:cs typeface="+mj-cs"/>
          <a:sym typeface="Rockwell"/>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childnet.com/resources/digiduck-storie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nspcc.org.uk/" TargetMode="External"/><Relationship Id="rId7" Type="http://schemas.openxmlformats.org/officeDocument/2006/relationships/image" Target="../media/image53.png"/><Relationship Id="rId2" Type="http://schemas.openxmlformats.org/officeDocument/2006/relationships/hyperlink" Target="https://www.ceop.police.uk/safety-centre/" TargetMode="Externa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tif"/><Relationship Id="rId4" Type="http://schemas.openxmlformats.org/officeDocument/2006/relationships/hyperlink" Target="https://www.childline.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tif"/><Relationship Id="rId18" Type="http://schemas.openxmlformats.org/officeDocument/2006/relationships/image" Target="../media/image24.tif"/><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tif"/><Relationship Id="rId17" Type="http://schemas.openxmlformats.org/officeDocument/2006/relationships/image" Target="../media/image23.tif"/><Relationship Id="rId25" Type="http://schemas.openxmlformats.org/officeDocument/2006/relationships/image" Target="../media/image31.jpeg"/><Relationship Id="rId2" Type="http://schemas.openxmlformats.org/officeDocument/2006/relationships/image" Target="../media/image8.png"/><Relationship Id="rId16" Type="http://schemas.openxmlformats.org/officeDocument/2006/relationships/image" Target="../media/image22.tif"/><Relationship Id="rId20"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tif"/><Relationship Id="rId24" Type="http://schemas.openxmlformats.org/officeDocument/2006/relationships/image" Target="../media/image30.jpeg"/><Relationship Id="rId5" Type="http://schemas.openxmlformats.org/officeDocument/2006/relationships/image" Target="../media/image11.jpeg"/><Relationship Id="rId15" Type="http://schemas.openxmlformats.org/officeDocument/2006/relationships/image" Target="../media/image21.tif"/><Relationship Id="rId23" Type="http://schemas.openxmlformats.org/officeDocument/2006/relationships/image" Target="../media/image29.jpeg"/><Relationship Id="rId10" Type="http://schemas.openxmlformats.org/officeDocument/2006/relationships/image" Target="../media/image16.tif"/><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tif"/><Relationship Id="rId22"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hyperlink" Target="https://www.ofcom.org.uk/__data/assets/pdf_file/0024/134907/Children-and-Parents-Media-Use-and-Attitudes-2018.pdf" TargetMode="External"/><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ofcom.org.uk/__data/assets/pdf_file/0024/134907/Children-and-Parents-Media-Use-and-Attitudes-2018.pdf" TargetMode="External"/><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ofcom.org.uk/__data/assets/pdf_file/0024/134907/Children-and-Parents-Media-Use-and-Attitudes-2018.pdf" TargetMode="External"/><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77026/UK_CMO_commentary_on_screentime_and_social_media_map_of_reviews.pdf" TargetMode="External"/><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 descr="Image"/>
          <p:cNvPicPr>
            <a:picLocks noChangeAspect="1"/>
          </p:cNvPicPr>
          <p:nvPr/>
        </p:nvPicPr>
        <p:blipFill>
          <a:blip r:embed="rId2">
            <a:alphaModFix amt="38316"/>
            <a:extLst/>
          </a:blip>
          <a:stretch>
            <a:fillRect/>
          </a:stretch>
        </p:blipFill>
        <p:spPr>
          <a:xfrm>
            <a:off x="2490623" y="805146"/>
            <a:ext cx="8023554" cy="8143308"/>
          </a:xfrm>
          <a:prstGeom prst="rect">
            <a:avLst/>
          </a:prstGeom>
          <a:ln w="12700">
            <a:miter lim="400000"/>
          </a:ln>
        </p:spPr>
      </p:pic>
      <p:sp>
        <p:nvSpPr>
          <p:cNvPr id="169" name="Online Safety"/>
          <p:cNvSpPr txBox="1">
            <a:spLocks noGrp="1"/>
          </p:cNvSpPr>
          <p:nvPr>
            <p:ph type="ctrTitle"/>
          </p:nvPr>
        </p:nvSpPr>
        <p:spPr>
          <a:prstGeom prst="rect">
            <a:avLst/>
          </a:prstGeom>
        </p:spPr>
        <p:txBody>
          <a:bodyPr>
            <a:normAutofit fontScale="90000"/>
          </a:bodyPr>
          <a:lstStyle>
            <a:lvl1pPr>
              <a:defRPr>
                <a:solidFill>
                  <a:srgbClr val="000000"/>
                </a:solidFill>
              </a:defRPr>
            </a:lvl1pPr>
          </a:lstStyle>
          <a:p>
            <a:r>
              <a:rPr dirty="0">
                <a:latin typeface="Helvetica Neue Light"/>
              </a:rPr>
              <a:t>Online </a:t>
            </a:r>
            <a:r>
              <a:rPr dirty="0" smtClean="0">
                <a:latin typeface="Helvetica Neue Light"/>
              </a:rPr>
              <a:t>Safety</a:t>
            </a:r>
            <a:r>
              <a:rPr lang="en-GB" dirty="0" smtClean="0">
                <a:latin typeface="Helvetica Neue Light"/>
              </a:rPr>
              <a:t> – Alexandra Primary School </a:t>
            </a:r>
            <a:endParaRPr dirty="0">
              <a:latin typeface="Helvetica Neue Light"/>
            </a:endParaRPr>
          </a:p>
        </p:txBody>
      </p:sp>
      <p:sp>
        <p:nvSpPr>
          <p:cNvPr id="170" name="Parents"/>
          <p:cNvSpPr txBox="1">
            <a:spLocks noGrp="1"/>
          </p:cNvSpPr>
          <p:nvPr>
            <p:ph type="subTitle" sz="quarter" idx="1"/>
          </p:nvPr>
        </p:nvSpPr>
        <p:spPr>
          <a:xfrm>
            <a:off x="1270000" y="5041900"/>
            <a:ext cx="10464800" cy="3906554"/>
          </a:xfrm>
          <a:prstGeom prst="rect">
            <a:avLst/>
          </a:prstGeom>
        </p:spPr>
        <p:txBody>
          <a:bodyPr>
            <a:normAutofit/>
          </a:bodyPr>
          <a:lstStyle>
            <a:lvl1pPr>
              <a:defRPr>
                <a:latin typeface="+mj-lt"/>
                <a:ea typeface="+mj-ea"/>
                <a:cs typeface="+mj-cs"/>
                <a:sym typeface="Rockwell"/>
              </a:defRPr>
            </a:lvl1pPr>
          </a:lstStyle>
          <a:p>
            <a:r>
              <a:rPr lang="en-GB" dirty="0" smtClean="0">
                <a:latin typeface="+mn-lt"/>
              </a:rPr>
              <a:t>Parents Session </a:t>
            </a:r>
          </a:p>
          <a:p>
            <a:r>
              <a:rPr lang="en-GB" dirty="0" smtClean="0">
                <a:latin typeface="+mn-lt"/>
              </a:rPr>
              <a:t>Tuesday 11</a:t>
            </a:r>
            <a:r>
              <a:rPr lang="en-GB" baseline="30000" dirty="0" smtClean="0">
                <a:latin typeface="+mn-lt"/>
              </a:rPr>
              <a:t>th</a:t>
            </a:r>
            <a:r>
              <a:rPr lang="en-GB" dirty="0" smtClean="0">
                <a:latin typeface="+mn-lt"/>
              </a:rPr>
              <a:t> February </a:t>
            </a:r>
            <a:r>
              <a:rPr lang="en-GB" dirty="0" smtClean="0">
                <a:latin typeface="+mn-lt"/>
              </a:rPr>
              <a:t>2020</a:t>
            </a:r>
          </a:p>
          <a:p>
            <a:endParaRPr lang="en-GB" dirty="0">
              <a:latin typeface="+mn-lt"/>
            </a:endParaRPr>
          </a:p>
          <a:p>
            <a:r>
              <a:rPr lang="en-GB" dirty="0" smtClean="0">
                <a:latin typeface="+mn-lt"/>
              </a:rPr>
              <a:t>Miss Pitre – Computing Lead</a:t>
            </a:r>
            <a:endParaRPr lang="en-GB" dirty="0" smtClean="0">
              <a:latin typeface="+mn-lt"/>
            </a:endParaRPr>
          </a:p>
          <a:p>
            <a:endParaRPr lang="en-GB" dirty="0">
              <a:latin typeface="+mn-lt"/>
            </a:endParaRPr>
          </a:p>
          <a:p>
            <a:r>
              <a:rPr lang="en-GB" dirty="0" smtClean="0">
                <a:latin typeface="+mn-lt"/>
              </a:rPr>
              <a:t>Safer Internet Day </a:t>
            </a:r>
          </a:p>
          <a:p>
            <a:endParaRPr lang="en-GB" dirty="0">
              <a:latin typeface="+mn-lt"/>
            </a:endParaRPr>
          </a:p>
          <a:p>
            <a:endParaRPr dirty="0">
              <a:latin typeface="+mn-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upporting your son or daughter"/>
          <p:cNvSpPr txBox="1">
            <a:spLocks noGrp="1"/>
          </p:cNvSpPr>
          <p:nvPr>
            <p:ph type="title"/>
          </p:nvPr>
        </p:nvSpPr>
        <p:spPr>
          <a:prstGeom prst="rect">
            <a:avLst/>
          </a:prstGeom>
        </p:spPr>
        <p:txBody>
          <a:bodyPr>
            <a:normAutofit fontScale="90000"/>
          </a:bodyPr>
          <a:lstStyle>
            <a:lvl1pPr defTabSz="508254">
              <a:defRPr sz="7308">
                <a:solidFill>
                  <a:schemeClr val="accent4">
                    <a:hueOff val="-461056"/>
                    <a:satOff val="4338"/>
                    <a:lumOff val="-10225"/>
                  </a:schemeClr>
                </a:solidFill>
              </a:defRPr>
            </a:lvl1pPr>
          </a:lstStyle>
          <a:p>
            <a:r>
              <a:t>Supporting your son or daughter</a:t>
            </a:r>
          </a:p>
        </p:txBody>
      </p:sp>
      <p:sp>
        <p:nvSpPr>
          <p:cNvPr id="270" name="Take an interest.…"/>
          <p:cNvSpPr txBox="1">
            <a:spLocks noGrp="1"/>
          </p:cNvSpPr>
          <p:nvPr>
            <p:ph type="body" idx="1"/>
          </p:nvPr>
        </p:nvSpPr>
        <p:spPr>
          <a:xfrm>
            <a:off x="355600" y="3175000"/>
            <a:ext cx="11099800" cy="6286500"/>
          </a:xfrm>
          <a:prstGeom prst="rect">
            <a:avLst/>
          </a:prstGeom>
        </p:spPr>
        <p:txBody>
          <a:bodyPr/>
          <a:lstStyle/>
          <a:p>
            <a:r>
              <a:t>Take an interest.</a:t>
            </a:r>
          </a:p>
          <a:p>
            <a:r>
              <a:t>Engage with them.</a:t>
            </a:r>
          </a:p>
          <a:p>
            <a:r>
              <a:t>Use technology with them.</a:t>
            </a:r>
          </a:p>
          <a:p>
            <a:r>
              <a:t>Do not become a ‘sharent’ - lead by example.</a:t>
            </a:r>
          </a:p>
          <a:p>
            <a:r>
              <a:t>Talk to other parents about any issues.</a:t>
            </a:r>
          </a:p>
          <a:p>
            <a:r>
              <a:t>Open minded to technology.</a:t>
            </a:r>
          </a:p>
        </p:txBody>
      </p:sp>
      <p:pic>
        <p:nvPicPr>
          <p:cNvPr id="271" name="social-media-432498_1280.png" descr="social-media-432498_1280.png"/>
          <p:cNvPicPr>
            <a:picLocks noChangeAspect="1"/>
          </p:cNvPicPr>
          <p:nvPr/>
        </p:nvPicPr>
        <p:blipFill>
          <a:blip r:embed="rId2">
            <a:extLst/>
          </a:blip>
          <a:stretch>
            <a:fillRect/>
          </a:stretch>
        </p:blipFill>
        <p:spPr>
          <a:xfrm>
            <a:off x="5978921" y="2597110"/>
            <a:ext cx="6856337" cy="386740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nline Safety Books"/>
          <p:cNvSpPr txBox="1">
            <a:spLocks noGrp="1"/>
          </p:cNvSpPr>
          <p:nvPr>
            <p:ph type="title"/>
          </p:nvPr>
        </p:nvSpPr>
        <p:spPr>
          <a:xfrm>
            <a:off x="1270000" y="3815729"/>
            <a:ext cx="10464800" cy="2122142"/>
          </a:xfrm>
          <a:prstGeom prst="rect">
            <a:avLst/>
          </a:prstGeom>
        </p:spPr>
        <p:txBody>
          <a:bodyPr>
            <a:normAutofit/>
          </a:bodyPr>
          <a:lstStyle>
            <a:lvl1pPr defTabSz="566674">
              <a:defRPr sz="8148">
                <a:latin typeface="+mj-lt"/>
                <a:ea typeface="+mj-ea"/>
                <a:cs typeface="+mj-cs"/>
                <a:sym typeface="Rockwell"/>
              </a:defRPr>
            </a:lvl1pPr>
          </a:lstStyle>
          <a:p>
            <a:r>
              <a:rPr dirty="0"/>
              <a:t>Online Safety </a:t>
            </a:r>
            <a:r>
              <a:rPr dirty="0" smtClean="0"/>
              <a:t>Books</a:t>
            </a:r>
            <a:endParaRPr dirty="0"/>
          </a:p>
        </p:txBody>
      </p:sp>
      <p:pic>
        <p:nvPicPr>
          <p:cNvPr id="275" name="Image" descr="Image"/>
          <p:cNvPicPr>
            <a:picLocks noChangeAspect="1"/>
          </p:cNvPicPr>
          <p:nvPr/>
        </p:nvPicPr>
        <p:blipFill>
          <a:blip r:embed="rId2">
            <a:extLst/>
          </a:blip>
          <a:stretch>
            <a:fillRect/>
          </a:stretch>
        </p:blipFill>
        <p:spPr>
          <a:xfrm>
            <a:off x="387115" y="5937871"/>
            <a:ext cx="2958593" cy="3302001"/>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76" name="Image" descr="Image"/>
          <p:cNvPicPr>
            <a:picLocks noChangeAspect="1"/>
          </p:cNvPicPr>
          <p:nvPr/>
        </p:nvPicPr>
        <p:blipFill>
          <a:blip r:embed="rId3">
            <a:extLst/>
          </a:blip>
          <a:stretch>
            <a:fillRect/>
          </a:stretch>
        </p:blipFill>
        <p:spPr>
          <a:xfrm>
            <a:off x="4870653" y="5662711"/>
            <a:ext cx="3263494" cy="3276601"/>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77" name="Image" descr="Image"/>
          <p:cNvPicPr>
            <a:picLocks noChangeAspect="1"/>
          </p:cNvPicPr>
          <p:nvPr/>
        </p:nvPicPr>
        <p:blipFill>
          <a:blip r:embed="rId4">
            <a:extLst/>
          </a:blip>
          <a:stretch>
            <a:fillRect/>
          </a:stretch>
        </p:blipFill>
        <p:spPr>
          <a:xfrm>
            <a:off x="4638969" y="833834"/>
            <a:ext cx="3726862" cy="3302001"/>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78" name="Image" descr="Image"/>
          <p:cNvPicPr>
            <a:picLocks noChangeAspect="1"/>
          </p:cNvPicPr>
          <p:nvPr/>
        </p:nvPicPr>
        <p:blipFill>
          <a:blip r:embed="rId5">
            <a:extLst/>
          </a:blip>
          <a:stretch>
            <a:fillRect/>
          </a:stretch>
        </p:blipFill>
        <p:spPr>
          <a:xfrm>
            <a:off x="505987" y="513728"/>
            <a:ext cx="2839721" cy="3302001"/>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79" name="Image" descr="Image"/>
          <p:cNvPicPr>
            <a:picLocks noChangeAspect="1"/>
          </p:cNvPicPr>
          <p:nvPr/>
        </p:nvPicPr>
        <p:blipFill>
          <a:blip r:embed="rId6">
            <a:extLst/>
          </a:blip>
          <a:stretch>
            <a:fillRect/>
          </a:stretch>
        </p:blipFill>
        <p:spPr>
          <a:xfrm>
            <a:off x="9618430" y="513728"/>
            <a:ext cx="2640277" cy="3302001"/>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80" name="Image" descr="Image"/>
          <p:cNvPicPr>
            <a:picLocks noChangeAspect="1"/>
          </p:cNvPicPr>
          <p:nvPr/>
        </p:nvPicPr>
        <p:blipFill>
          <a:blip r:embed="rId7">
            <a:extLst/>
          </a:blip>
          <a:stretch>
            <a:fillRect/>
          </a:stretch>
        </p:blipFill>
        <p:spPr>
          <a:xfrm>
            <a:off x="8980449" y="5937871"/>
            <a:ext cx="3884707" cy="33020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 name="TextBox 1"/>
          <p:cNvSpPr txBox="1"/>
          <p:nvPr/>
        </p:nvSpPr>
        <p:spPr>
          <a:xfrm>
            <a:off x="3672948" y="9135433"/>
            <a:ext cx="488435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smtClean="0">
                <a:ln>
                  <a:noFill/>
                </a:ln>
                <a:solidFill>
                  <a:srgbClr val="000000"/>
                </a:solidFill>
                <a:effectLst/>
                <a:uFillTx/>
                <a:latin typeface="Helvetica Neue"/>
                <a:ea typeface="Helvetica Neue"/>
                <a:cs typeface="Helvetica Neue"/>
                <a:sym typeface="Helvetica Neue"/>
              </a:rPr>
              <a:t>Digiduck</a:t>
            </a:r>
            <a:r>
              <a:rPr kumimoji="0" lang="en-GB" sz="2400" b="1" i="0" u="none" strike="noStrike" cap="none" spc="0" normalizeH="0" dirty="0" smtClean="0">
                <a:ln>
                  <a:noFill/>
                </a:ln>
                <a:solidFill>
                  <a:srgbClr val="000000"/>
                </a:solidFill>
                <a:effectLst/>
                <a:uFillTx/>
                <a:latin typeface="Helvetica Neue"/>
                <a:ea typeface="Helvetica Neue"/>
                <a:cs typeface="Helvetica Neue"/>
                <a:sym typeface="Helvetica Neue"/>
              </a:rPr>
              <a:t>     </a:t>
            </a:r>
            <a:r>
              <a:rPr kumimoji="0" lang="en-GB" sz="2400" b="1" i="0" u="none" strike="noStrike" cap="none" spc="0" normalizeH="0" dirty="0" err="1" smtClean="0">
                <a:ln>
                  <a:noFill/>
                </a:ln>
                <a:solidFill>
                  <a:srgbClr val="000000"/>
                </a:solidFill>
                <a:effectLst/>
                <a:uFillTx/>
                <a:latin typeface="Helvetica Neue"/>
                <a:ea typeface="Helvetica Neue"/>
                <a:cs typeface="Helvetica Neue"/>
                <a:sym typeface="Helvetica Neue"/>
              </a:rPr>
              <a:t>Smartie</a:t>
            </a:r>
            <a:r>
              <a:rPr kumimoji="0" lang="en-GB" sz="2400" b="1" i="0" u="none" strike="noStrike" cap="none" spc="0" normalizeH="0" dirty="0" smtClean="0">
                <a:ln>
                  <a:noFill/>
                </a:ln>
                <a:solidFill>
                  <a:srgbClr val="000000"/>
                </a:solidFill>
                <a:effectLst/>
                <a:uFillTx/>
                <a:latin typeface="Helvetica Neue"/>
                <a:ea typeface="Helvetica Neue"/>
                <a:cs typeface="Helvetica Neue"/>
                <a:sym typeface="Helvetica Neue"/>
              </a:rPr>
              <a:t> the Penguin </a:t>
            </a: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6065" y="617089"/>
            <a:ext cx="8483600" cy="830997"/>
          </a:xfrm>
          <a:prstGeom prst="rect">
            <a:avLst/>
          </a:prstGeom>
        </p:spPr>
        <p:txBody>
          <a:bodyPr wrap="square">
            <a:spAutoFit/>
          </a:bodyPr>
          <a:lstStyle/>
          <a:p>
            <a:r>
              <a:rPr lang="en-GB" dirty="0">
                <a:hlinkClick r:id="rId2"/>
              </a:rPr>
              <a:t>https://</a:t>
            </a:r>
            <a:r>
              <a:rPr lang="en-GB" dirty="0" smtClean="0">
                <a:hlinkClick r:id="rId2"/>
              </a:rPr>
              <a:t>www.childnet.com/resources/digiduck-stories</a:t>
            </a:r>
            <a:endParaRPr lang="en-GB" dirty="0" smtClean="0"/>
          </a:p>
          <a:p>
            <a:endParaRPr lang="en-GB" dirty="0"/>
          </a:p>
        </p:txBody>
      </p:sp>
      <p:pic>
        <p:nvPicPr>
          <p:cNvPr id="4" name="Picture 3"/>
          <p:cNvPicPr>
            <a:picLocks noChangeAspect="1"/>
          </p:cNvPicPr>
          <p:nvPr/>
        </p:nvPicPr>
        <p:blipFill>
          <a:blip r:embed="rId3"/>
          <a:stretch>
            <a:fillRect/>
          </a:stretch>
        </p:blipFill>
        <p:spPr>
          <a:xfrm>
            <a:off x="1046065" y="2373384"/>
            <a:ext cx="11056048" cy="5371025"/>
          </a:xfrm>
          <a:prstGeom prst="rect">
            <a:avLst/>
          </a:prstGeom>
        </p:spPr>
      </p:pic>
    </p:spTree>
    <p:extLst>
      <p:ext uri="{BB962C8B-B14F-4D97-AF65-F5344CB8AC3E}">
        <p14:creationId xmlns:p14="http://schemas.microsoft.com/office/powerpoint/2010/main" val="2379507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 descr="Image"/>
          <p:cNvPicPr>
            <a:picLocks noChangeAspect="1"/>
          </p:cNvPicPr>
          <p:nvPr/>
        </p:nvPicPr>
        <p:blipFill>
          <a:blip r:embed="rId2">
            <a:extLst/>
          </a:blip>
          <a:stretch>
            <a:fillRect/>
          </a:stretch>
        </p:blipFill>
        <p:spPr>
          <a:xfrm>
            <a:off x="6616527" y="2606377"/>
            <a:ext cx="6266010" cy="4984751"/>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83" name="Image" descr="Image"/>
          <p:cNvPicPr>
            <a:picLocks noChangeAspect="1"/>
          </p:cNvPicPr>
          <p:nvPr/>
        </p:nvPicPr>
        <p:blipFill>
          <a:blip r:embed="rId3">
            <a:extLst/>
          </a:blip>
          <a:stretch>
            <a:fillRect/>
          </a:stretch>
        </p:blipFill>
        <p:spPr>
          <a:xfrm>
            <a:off x="312470" y="2606377"/>
            <a:ext cx="5655309" cy="498475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84" name="Google Family Link"/>
          <p:cNvSpPr txBox="1">
            <a:spLocks noGrp="1"/>
          </p:cNvSpPr>
          <p:nvPr>
            <p:ph type="title"/>
          </p:nvPr>
        </p:nvSpPr>
        <p:spPr>
          <a:xfrm>
            <a:off x="1270000" y="368300"/>
            <a:ext cx="10464800" cy="1651149"/>
          </a:xfrm>
          <a:prstGeom prst="rect">
            <a:avLst/>
          </a:prstGeom>
        </p:spPr>
        <p:txBody>
          <a:bodyPr/>
          <a:lstStyle>
            <a:lvl1pPr defTabSz="578358">
              <a:defRPr sz="8316">
                <a:solidFill>
                  <a:schemeClr val="accent2">
                    <a:hueOff val="167855"/>
                    <a:satOff val="17755"/>
                    <a:lumOff val="-16671"/>
                  </a:schemeClr>
                </a:solidFill>
                <a:latin typeface="+mj-lt"/>
                <a:ea typeface="+mj-ea"/>
                <a:cs typeface="+mj-cs"/>
                <a:sym typeface="Rockwell"/>
              </a:defRPr>
            </a:lvl1pPr>
          </a:lstStyle>
          <a:p>
            <a:r>
              <a:t>Google Family Link</a:t>
            </a:r>
          </a:p>
        </p:txBody>
      </p:sp>
      <p:sp>
        <p:nvSpPr>
          <p:cNvPr id="285" name="Setting up Family Link takes approx 15 minutes."/>
          <p:cNvSpPr txBox="1"/>
          <p:nvPr/>
        </p:nvSpPr>
        <p:spPr>
          <a:xfrm>
            <a:off x="1824508" y="8388387"/>
            <a:ext cx="9355784" cy="482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0">
                <a:latin typeface="+mj-lt"/>
                <a:ea typeface="+mj-ea"/>
                <a:cs typeface="+mj-cs"/>
                <a:sym typeface="Rockwell"/>
              </a:defRPr>
            </a:lvl1pPr>
          </a:lstStyle>
          <a:p>
            <a:r>
              <a:t>Setting up Family Link takes approx 15 minutes.  </a:t>
            </a:r>
          </a:p>
        </p:txBody>
      </p:sp>
      <p:pic>
        <p:nvPicPr>
          <p:cNvPr id="7" name="clc_logo_alpha.png" descr="clc_logo_alpha.png"/>
          <p:cNvPicPr>
            <a:picLocks noChangeAspect="1"/>
          </p:cNvPicPr>
          <p:nvPr/>
        </p:nvPicPr>
        <p:blipFill>
          <a:blip r:embed="rId4">
            <a:extLst/>
          </a:blip>
          <a:stretch>
            <a:fillRect/>
          </a:stretch>
        </p:blipFill>
        <p:spPr>
          <a:xfrm>
            <a:off x="11461732" y="209697"/>
            <a:ext cx="1297467" cy="101202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ios-12-screen-time.jpg" descr="ios-12-screen-time.jpg"/>
          <p:cNvPicPr>
            <a:picLocks noChangeAspect="1"/>
          </p:cNvPicPr>
          <p:nvPr/>
        </p:nvPicPr>
        <p:blipFill>
          <a:blip r:embed="rId2">
            <a:extLst/>
          </a:blip>
          <a:stretch>
            <a:fillRect/>
          </a:stretch>
        </p:blipFill>
        <p:spPr>
          <a:xfrm>
            <a:off x="2487850" y="4968109"/>
            <a:ext cx="7625025" cy="4905433"/>
          </a:xfrm>
          <a:prstGeom prst="rect">
            <a:avLst/>
          </a:prstGeom>
          <a:ln w="12700">
            <a:miter lim="400000"/>
          </a:ln>
        </p:spPr>
      </p:pic>
      <p:sp>
        <p:nvSpPr>
          <p:cNvPr id="289" name="Includes a feature known as &quot;Screen Time&quot;. That tool logs what apps and activities people do with their phone, and presents it all in one easy to use chart.…"/>
          <p:cNvSpPr txBox="1"/>
          <p:nvPr/>
        </p:nvSpPr>
        <p:spPr>
          <a:xfrm>
            <a:off x="406102" y="2404533"/>
            <a:ext cx="12192596" cy="231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1800" b="0">
                <a:solidFill>
                  <a:srgbClr val="111111"/>
                </a:solidFill>
                <a:latin typeface="Helvetica"/>
                <a:ea typeface="Helvetica"/>
                <a:cs typeface="Helvetica"/>
                <a:sym typeface="Helvetica"/>
              </a:defRPr>
            </a:pPr>
            <a:r>
              <a:t>Includes a feature known as "Screen Time". That tool logs what apps and activities people do with their phone, and presents it all in one easy to use chart.</a:t>
            </a:r>
          </a:p>
          <a:p>
            <a:pPr algn="l" defTabSz="457200">
              <a:defRPr sz="1700" b="0">
                <a:solidFill>
                  <a:srgbClr val="111111"/>
                </a:solidFill>
                <a:latin typeface="Helvetica"/>
                <a:ea typeface="Helvetica"/>
                <a:cs typeface="Helvetica"/>
                <a:sym typeface="Helvetica"/>
              </a:defRPr>
            </a:pPr>
            <a:endParaRPr/>
          </a:p>
          <a:p>
            <a:pPr algn="l" defTabSz="457200">
              <a:defRPr sz="1800" b="0">
                <a:solidFill>
                  <a:srgbClr val="111111"/>
                </a:solidFill>
                <a:latin typeface="Helvetica"/>
                <a:ea typeface="Helvetica"/>
                <a:cs typeface="Helvetica"/>
                <a:sym typeface="Helvetica"/>
              </a:defRPr>
            </a:pPr>
            <a:r>
              <a:t>The phone will log whether people are spending all their time on social media, for instance. And it also measures other data like how many notifications arrive and how often owners pick up their phones.</a:t>
            </a:r>
          </a:p>
          <a:p>
            <a:pPr algn="l" defTabSz="457200">
              <a:defRPr sz="1800" b="0">
                <a:solidFill>
                  <a:srgbClr val="111111"/>
                </a:solidFill>
                <a:latin typeface="Helvetica"/>
                <a:ea typeface="Helvetica"/>
                <a:cs typeface="Helvetica"/>
                <a:sym typeface="Helvetica"/>
              </a:defRPr>
            </a:pPr>
            <a:endParaRPr/>
          </a:p>
          <a:p>
            <a:pPr algn="l" defTabSz="457200">
              <a:defRPr sz="1800" b="0">
                <a:solidFill>
                  <a:srgbClr val="111111"/>
                </a:solidFill>
                <a:latin typeface="Helvetica"/>
                <a:ea typeface="Helvetica"/>
                <a:cs typeface="Helvetica"/>
                <a:sym typeface="Helvetica"/>
              </a:defRPr>
            </a:pPr>
            <a:r>
              <a:t>One important group affected by the changes are children. Apple allows the Screen Time feature to be controlled within families – meaning, for instance, that parents can set limits for their children, who can ask for more time if they need it.</a:t>
            </a:r>
          </a:p>
        </p:txBody>
      </p:sp>
      <p:sp>
        <p:nvSpPr>
          <p:cNvPr id="291" name="iOS Parental Controls"/>
          <p:cNvSpPr txBox="1">
            <a:spLocks noGrp="1"/>
          </p:cNvSpPr>
          <p:nvPr>
            <p:ph type="title" idx="4294967295"/>
          </p:nvPr>
        </p:nvSpPr>
        <p:spPr>
          <a:xfrm>
            <a:off x="1270000" y="368300"/>
            <a:ext cx="10464800" cy="1651149"/>
          </a:xfrm>
          <a:prstGeom prst="rect">
            <a:avLst/>
          </a:prstGeom>
        </p:spPr>
        <p:txBody>
          <a:bodyPr/>
          <a:lstStyle>
            <a:lvl1pPr defTabSz="537463">
              <a:defRPr sz="7728">
                <a:solidFill>
                  <a:schemeClr val="accent2">
                    <a:hueOff val="167855"/>
                    <a:satOff val="17755"/>
                    <a:lumOff val="-16671"/>
                  </a:schemeClr>
                </a:solidFill>
              </a:defRPr>
            </a:lvl1pPr>
          </a:lstStyle>
          <a:p>
            <a:r>
              <a:t>iOS Parental Controls</a:t>
            </a:r>
          </a:p>
        </p:txBody>
      </p:sp>
      <p:pic>
        <p:nvPicPr>
          <p:cNvPr id="6" name="clc_logo_alpha.png" descr="clc_logo_alpha.png"/>
          <p:cNvPicPr>
            <a:picLocks noChangeAspect="1"/>
          </p:cNvPicPr>
          <p:nvPr/>
        </p:nvPicPr>
        <p:blipFill>
          <a:blip r:embed="rId3">
            <a:extLst/>
          </a:blip>
          <a:stretch>
            <a:fillRect/>
          </a:stretch>
        </p:blipFill>
        <p:spPr>
          <a:xfrm>
            <a:off x="11461732" y="209697"/>
            <a:ext cx="1297467" cy="101202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Who can help?"/>
          <p:cNvSpPr txBox="1">
            <a:spLocks noGrp="1"/>
          </p:cNvSpPr>
          <p:nvPr>
            <p:ph type="title"/>
          </p:nvPr>
        </p:nvSpPr>
        <p:spPr>
          <a:prstGeom prst="rect">
            <a:avLst/>
          </a:prstGeom>
        </p:spPr>
        <p:txBody>
          <a:bodyPr/>
          <a:lstStyle>
            <a:lvl1pPr>
              <a:defRPr>
                <a:solidFill>
                  <a:schemeClr val="accent1"/>
                </a:solidFill>
                <a:latin typeface="+mj-lt"/>
                <a:ea typeface="+mj-ea"/>
                <a:cs typeface="+mj-cs"/>
                <a:sym typeface="Rockwell"/>
              </a:defRPr>
            </a:lvl1pPr>
          </a:lstStyle>
          <a:p>
            <a:r>
              <a:t>Who can help?</a:t>
            </a:r>
          </a:p>
        </p:txBody>
      </p:sp>
      <p:sp>
        <p:nvSpPr>
          <p:cNvPr id="305" name="CEOP…"/>
          <p:cNvSpPr txBox="1">
            <a:spLocks noGrp="1"/>
          </p:cNvSpPr>
          <p:nvPr>
            <p:ph type="body" idx="1"/>
          </p:nvPr>
        </p:nvSpPr>
        <p:spPr>
          <a:xfrm>
            <a:off x="541176" y="2603500"/>
            <a:ext cx="11511124" cy="7150100"/>
          </a:xfrm>
          <a:prstGeom prst="rect">
            <a:avLst/>
          </a:prstGeom>
        </p:spPr>
        <p:txBody>
          <a:bodyPr>
            <a:normAutofit fontScale="70000" lnSpcReduction="20000"/>
          </a:bodyPr>
          <a:lstStyle/>
          <a:p>
            <a:pPr>
              <a:defRPr>
                <a:latin typeface="+mj-lt"/>
                <a:ea typeface="+mj-ea"/>
                <a:cs typeface="+mj-cs"/>
                <a:sym typeface="Rockwell"/>
              </a:defRPr>
            </a:pPr>
            <a:r>
              <a:rPr dirty="0" smtClean="0"/>
              <a:t>CEOP</a:t>
            </a:r>
            <a:endParaRPr lang="en-GB" dirty="0" smtClean="0"/>
          </a:p>
          <a:p>
            <a:pPr>
              <a:defRPr>
                <a:latin typeface="+mj-lt"/>
                <a:ea typeface="+mj-ea"/>
                <a:cs typeface="+mj-cs"/>
                <a:sym typeface="Rockwell"/>
              </a:defRPr>
            </a:pPr>
            <a:r>
              <a:rPr lang="en-GB" dirty="0">
                <a:sym typeface="Rockwell"/>
                <a:hlinkClick r:id="rId2"/>
              </a:rPr>
              <a:t>https://www.ceop.police.uk/safety-centre</a:t>
            </a:r>
            <a:r>
              <a:rPr lang="en-GB" dirty="0" smtClean="0">
                <a:sym typeface="Rockwell"/>
                <a:hlinkClick r:id="rId2"/>
              </a:rPr>
              <a:t>/</a:t>
            </a:r>
            <a:endParaRPr lang="en-GB" dirty="0" smtClean="0">
              <a:sym typeface="Rockwell"/>
            </a:endParaRPr>
          </a:p>
          <a:p>
            <a:pPr>
              <a:defRPr>
                <a:latin typeface="+mj-lt"/>
                <a:ea typeface="+mj-ea"/>
                <a:cs typeface="+mj-cs"/>
                <a:sym typeface="Rockwell"/>
              </a:defRPr>
            </a:pPr>
            <a:r>
              <a:rPr dirty="0" smtClean="0"/>
              <a:t>Other </a:t>
            </a:r>
            <a:r>
              <a:rPr dirty="0"/>
              <a:t>Parents</a:t>
            </a:r>
          </a:p>
          <a:p>
            <a:pPr>
              <a:defRPr>
                <a:latin typeface="+mj-lt"/>
                <a:ea typeface="+mj-ea"/>
                <a:cs typeface="+mj-cs"/>
                <a:sym typeface="Rockwell"/>
              </a:defRPr>
            </a:pPr>
            <a:r>
              <a:rPr dirty="0"/>
              <a:t>School Teachers</a:t>
            </a:r>
          </a:p>
          <a:p>
            <a:pPr>
              <a:defRPr>
                <a:latin typeface="+mj-lt"/>
                <a:ea typeface="+mj-ea"/>
                <a:cs typeface="+mj-cs"/>
                <a:sym typeface="Rockwell"/>
              </a:defRPr>
            </a:pPr>
            <a:r>
              <a:rPr dirty="0"/>
              <a:t>Police</a:t>
            </a:r>
          </a:p>
          <a:p>
            <a:pPr>
              <a:defRPr>
                <a:latin typeface="+mj-lt"/>
                <a:ea typeface="+mj-ea"/>
                <a:cs typeface="+mj-cs"/>
                <a:sym typeface="Rockwell"/>
              </a:defRPr>
            </a:pPr>
            <a:r>
              <a:rPr dirty="0" smtClean="0"/>
              <a:t>NSPCC</a:t>
            </a:r>
            <a:endParaRPr lang="en-GB" dirty="0" smtClean="0"/>
          </a:p>
          <a:p>
            <a:pPr marL="0" indent="0">
              <a:buNone/>
              <a:defRPr>
                <a:latin typeface="+mj-lt"/>
                <a:ea typeface="+mj-ea"/>
                <a:cs typeface="+mj-cs"/>
                <a:sym typeface="Rockwell"/>
              </a:defRPr>
            </a:pPr>
            <a:r>
              <a:rPr lang="en-GB" dirty="0" smtClean="0">
                <a:sym typeface="Rockwell"/>
                <a:hlinkClick r:id="rId3"/>
              </a:rPr>
              <a:t>https</a:t>
            </a:r>
            <a:r>
              <a:rPr lang="en-GB" dirty="0">
                <a:sym typeface="Rockwell"/>
                <a:hlinkClick r:id="rId3"/>
              </a:rPr>
              <a:t>://www.nspcc.org.uk/</a:t>
            </a:r>
            <a:endParaRPr dirty="0"/>
          </a:p>
          <a:p>
            <a:pPr>
              <a:defRPr>
                <a:latin typeface="+mj-lt"/>
                <a:ea typeface="+mj-ea"/>
                <a:cs typeface="+mj-cs"/>
                <a:sym typeface="Rockwell"/>
              </a:defRPr>
            </a:pPr>
            <a:r>
              <a:rPr dirty="0" err="1" smtClean="0"/>
              <a:t>Childline</a:t>
            </a:r>
            <a:endParaRPr lang="en-GB" dirty="0" smtClean="0"/>
          </a:p>
          <a:p>
            <a:pPr marL="0" indent="0">
              <a:buNone/>
              <a:defRPr>
                <a:latin typeface="+mj-lt"/>
                <a:ea typeface="+mj-ea"/>
                <a:cs typeface="+mj-cs"/>
                <a:sym typeface="Rockwell"/>
              </a:defRPr>
            </a:pPr>
            <a:r>
              <a:rPr lang="en-GB" dirty="0">
                <a:sym typeface="Rockwell"/>
                <a:hlinkClick r:id="rId4"/>
              </a:rPr>
              <a:t>https://www.childline.org.uk/</a:t>
            </a:r>
            <a:endParaRPr dirty="0"/>
          </a:p>
        </p:txBody>
      </p:sp>
      <p:pic>
        <p:nvPicPr>
          <p:cNvPr id="306" name="Image" descr="Image"/>
          <p:cNvPicPr>
            <a:picLocks noChangeAspect="1"/>
          </p:cNvPicPr>
          <p:nvPr/>
        </p:nvPicPr>
        <p:blipFill>
          <a:blip r:embed="rId5">
            <a:extLst/>
          </a:blip>
          <a:stretch>
            <a:fillRect/>
          </a:stretch>
        </p:blipFill>
        <p:spPr>
          <a:xfrm>
            <a:off x="6997303" y="2362944"/>
            <a:ext cx="3403601" cy="2387601"/>
          </a:xfrm>
          <a:prstGeom prst="rect">
            <a:avLst/>
          </a:prstGeom>
          <a:ln w="12700">
            <a:miter lim="400000"/>
          </a:ln>
        </p:spPr>
      </p:pic>
      <p:grpSp>
        <p:nvGrpSpPr>
          <p:cNvPr id="309" name="Screen Shot 2016-11-11 at 08.55.06.png"/>
          <p:cNvGrpSpPr/>
          <p:nvPr/>
        </p:nvGrpSpPr>
        <p:grpSpPr>
          <a:xfrm>
            <a:off x="5490261" y="4765990"/>
            <a:ext cx="6417684" cy="4251854"/>
            <a:chOff x="0" y="0"/>
            <a:chExt cx="6417683" cy="4251853"/>
          </a:xfrm>
        </p:grpSpPr>
        <p:pic>
          <p:nvPicPr>
            <p:cNvPr id="308" name="Screen Shot 2016-11-11 at 08.55.06.png" descr="Screen Shot 2016-11-11 at 08.55.06.png"/>
            <p:cNvPicPr>
              <a:picLocks noChangeAspect="1"/>
            </p:cNvPicPr>
            <p:nvPr/>
          </p:nvPicPr>
          <p:blipFill>
            <a:blip r:embed="rId6">
              <a:extLst/>
            </a:blip>
            <a:stretch>
              <a:fillRect/>
            </a:stretch>
          </p:blipFill>
          <p:spPr>
            <a:xfrm>
              <a:off x="127000" y="88900"/>
              <a:ext cx="6163684" cy="3921654"/>
            </a:xfrm>
            <a:prstGeom prst="rect">
              <a:avLst/>
            </a:prstGeom>
            <a:ln>
              <a:noFill/>
            </a:ln>
            <a:effectLst/>
          </p:spPr>
        </p:pic>
        <p:pic>
          <p:nvPicPr>
            <p:cNvPr id="307" name="Screen Shot 2016-11-11 at 08.55.06.png" descr="Screen Shot 2016-11-11 at 08.55.06.png"/>
            <p:cNvPicPr>
              <a:picLocks/>
            </p:cNvPicPr>
            <p:nvPr/>
          </p:nvPicPr>
          <p:blipFill>
            <a:blip r:embed="rId7">
              <a:extLst/>
            </a:blip>
            <a:stretch>
              <a:fillRect/>
            </a:stretch>
          </p:blipFill>
          <p:spPr>
            <a:xfrm>
              <a:off x="0" y="0"/>
              <a:ext cx="6417684" cy="4251854"/>
            </a:xfrm>
            <a:prstGeom prst="rect">
              <a:avLst/>
            </a:prstGeom>
            <a:effectLst/>
          </p:spPr>
        </p:pic>
      </p:grpSp>
      <p:pic>
        <p:nvPicPr>
          <p:cNvPr id="9" name="clc_logo_alpha.png" descr="clc_logo_alpha.png"/>
          <p:cNvPicPr>
            <a:picLocks noChangeAspect="1"/>
          </p:cNvPicPr>
          <p:nvPr/>
        </p:nvPicPr>
        <p:blipFill>
          <a:blip r:embed="rId8">
            <a:extLst/>
          </a:blip>
          <a:stretch>
            <a:fillRect/>
          </a:stretch>
        </p:blipFill>
        <p:spPr>
          <a:xfrm>
            <a:off x="11461732" y="209697"/>
            <a:ext cx="1297467" cy="101202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hat are children accessing online?"/>
          <p:cNvSpPr txBox="1">
            <a:spLocks noGrp="1"/>
          </p:cNvSpPr>
          <p:nvPr>
            <p:ph type="title"/>
          </p:nvPr>
        </p:nvSpPr>
        <p:spPr>
          <a:xfrm>
            <a:off x="939800" y="985106"/>
            <a:ext cx="11099800" cy="2159000"/>
          </a:xfrm>
          <a:prstGeom prst="rect">
            <a:avLst/>
          </a:prstGeom>
        </p:spPr>
        <p:txBody>
          <a:bodyPr>
            <a:normAutofit fontScale="90000"/>
          </a:bodyPr>
          <a:lstStyle>
            <a:lvl1pPr defTabSz="508254">
              <a:defRPr sz="7308">
                <a:solidFill>
                  <a:schemeClr val="accent1">
                    <a:lumOff val="-13575"/>
                  </a:schemeClr>
                </a:solidFill>
              </a:defRPr>
            </a:lvl1pPr>
          </a:lstStyle>
          <a:p>
            <a:r>
              <a:rPr dirty="0"/>
              <a:t>What are children accessing online?</a:t>
            </a:r>
          </a:p>
        </p:txBody>
      </p:sp>
      <p:sp>
        <p:nvSpPr>
          <p:cNvPr id="179" name="Online Games…"/>
          <p:cNvSpPr txBox="1">
            <a:spLocks noGrp="1"/>
          </p:cNvSpPr>
          <p:nvPr>
            <p:ph type="body" sz="half" idx="1"/>
          </p:nvPr>
        </p:nvSpPr>
        <p:spPr>
          <a:xfrm>
            <a:off x="939800" y="3218219"/>
            <a:ext cx="7142361" cy="4294634"/>
          </a:xfrm>
          <a:prstGeom prst="rect">
            <a:avLst/>
          </a:prstGeom>
        </p:spPr>
        <p:txBody>
          <a:bodyPr/>
          <a:lstStyle/>
          <a:p>
            <a:pPr>
              <a:defRPr sz="4000"/>
            </a:pPr>
            <a:r>
              <a:rPr dirty="0"/>
              <a:t>Online Games</a:t>
            </a:r>
          </a:p>
          <a:p>
            <a:pPr>
              <a:defRPr sz="4000"/>
            </a:pPr>
            <a:r>
              <a:rPr dirty="0"/>
              <a:t>Social Media</a:t>
            </a:r>
          </a:p>
          <a:p>
            <a:pPr>
              <a:defRPr sz="4000"/>
            </a:pPr>
            <a:r>
              <a:rPr dirty="0"/>
              <a:t>Streaming Music/ Films</a:t>
            </a:r>
          </a:p>
          <a:p>
            <a:pPr>
              <a:defRPr sz="4000"/>
            </a:pPr>
            <a:r>
              <a:rPr dirty="0"/>
              <a:t>School work/ research</a:t>
            </a:r>
          </a:p>
        </p:txBody>
      </p:sp>
      <p:pic>
        <p:nvPicPr>
          <p:cNvPr id="180" name="twitch-3384022_1280.png" descr="twitch-3384022_1280.png"/>
          <p:cNvPicPr>
            <a:picLocks noChangeAspect="1"/>
          </p:cNvPicPr>
          <p:nvPr/>
        </p:nvPicPr>
        <p:blipFill>
          <a:blip r:embed="rId2">
            <a:extLst/>
          </a:blip>
          <a:srcRect l="27343" t="26888" r="27348" b="26953"/>
          <a:stretch>
            <a:fillRect/>
          </a:stretch>
        </p:blipFill>
        <p:spPr>
          <a:xfrm>
            <a:off x="2921425" y="7998746"/>
            <a:ext cx="1542257" cy="1571230"/>
          </a:xfrm>
          <a:custGeom>
            <a:avLst/>
            <a:gdLst/>
            <a:ahLst/>
            <a:cxnLst>
              <a:cxn ang="0">
                <a:pos x="wd2" y="hd2"/>
              </a:cxn>
              <a:cxn ang="5400000">
                <a:pos x="wd2" y="hd2"/>
              </a:cxn>
              <a:cxn ang="10800000">
                <a:pos x="wd2" y="hd2"/>
              </a:cxn>
              <a:cxn ang="16200000">
                <a:pos x="wd2" y="hd2"/>
              </a:cxn>
            </a:cxnLst>
            <a:rect l="0" t="0" r="r" b="b"/>
            <a:pathLst>
              <a:path w="21600" h="21599" extrusionOk="0">
                <a:moveTo>
                  <a:pt x="11556" y="0"/>
                </a:moveTo>
                <a:cubicBezTo>
                  <a:pt x="1824" y="0"/>
                  <a:pt x="1743" y="-1"/>
                  <a:pt x="1629" y="120"/>
                </a:cubicBezTo>
                <a:cubicBezTo>
                  <a:pt x="1522" y="232"/>
                  <a:pt x="334" y="2180"/>
                  <a:pt x="100" y="2629"/>
                </a:cubicBezTo>
                <a:cubicBezTo>
                  <a:pt x="7" y="2807"/>
                  <a:pt x="0" y="3520"/>
                  <a:pt x="0" y="10622"/>
                </a:cubicBezTo>
                <a:cubicBezTo>
                  <a:pt x="0" y="18205"/>
                  <a:pt x="1" y="18420"/>
                  <a:pt x="117" y="18560"/>
                </a:cubicBezTo>
                <a:lnTo>
                  <a:pt x="239" y="18707"/>
                </a:lnTo>
                <a:lnTo>
                  <a:pt x="2646" y="18735"/>
                </a:lnTo>
                <a:lnTo>
                  <a:pt x="5058" y="18767"/>
                </a:lnTo>
                <a:lnTo>
                  <a:pt x="5075" y="20071"/>
                </a:lnTo>
                <a:cubicBezTo>
                  <a:pt x="5089" y="21180"/>
                  <a:pt x="5106" y="21397"/>
                  <a:pt x="5192" y="21490"/>
                </a:cubicBezTo>
                <a:cubicBezTo>
                  <a:pt x="5285" y="21591"/>
                  <a:pt x="5437" y="21599"/>
                  <a:pt x="6992" y="21599"/>
                </a:cubicBezTo>
                <a:lnTo>
                  <a:pt x="8688" y="21599"/>
                </a:lnTo>
                <a:lnTo>
                  <a:pt x="10305" y="20170"/>
                </a:lnTo>
                <a:lnTo>
                  <a:pt x="11923" y="18735"/>
                </a:lnTo>
                <a:lnTo>
                  <a:pt x="13968" y="18735"/>
                </a:lnTo>
                <a:lnTo>
                  <a:pt x="16014" y="18735"/>
                </a:lnTo>
                <a:lnTo>
                  <a:pt x="16247" y="18538"/>
                </a:lnTo>
                <a:cubicBezTo>
                  <a:pt x="16376" y="18430"/>
                  <a:pt x="17000" y="17870"/>
                  <a:pt x="17631" y="17300"/>
                </a:cubicBezTo>
                <a:cubicBezTo>
                  <a:pt x="18263" y="16729"/>
                  <a:pt x="19306" y="15787"/>
                  <a:pt x="19955" y="15205"/>
                </a:cubicBezTo>
                <a:cubicBezTo>
                  <a:pt x="20603" y="14623"/>
                  <a:pt x="21244" y="14046"/>
                  <a:pt x="21372" y="13917"/>
                </a:cubicBezTo>
                <a:lnTo>
                  <a:pt x="21600" y="13683"/>
                </a:lnTo>
                <a:lnTo>
                  <a:pt x="21600" y="6983"/>
                </a:lnTo>
                <a:cubicBezTo>
                  <a:pt x="21600" y="479"/>
                  <a:pt x="21599" y="281"/>
                  <a:pt x="21483" y="142"/>
                </a:cubicBezTo>
                <a:lnTo>
                  <a:pt x="21367" y="0"/>
                </a:lnTo>
                <a:lnTo>
                  <a:pt x="11556" y="0"/>
                </a:lnTo>
                <a:close/>
              </a:path>
            </a:pathLst>
          </a:custGeom>
          <a:ln w="12700">
            <a:miter lim="400000"/>
          </a:ln>
        </p:spPr>
      </p:pic>
      <p:pic>
        <p:nvPicPr>
          <p:cNvPr id="181" name="fortnite-3708279_1280.png" descr="fortnite-3708279_1280.png"/>
          <p:cNvPicPr>
            <a:picLocks noChangeAspect="1"/>
          </p:cNvPicPr>
          <p:nvPr/>
        </p:nvPicPr>
        <p:blipFill>
          <a:blip r:embed="rId3">
            <a:extLst/>
          </a:blip>
          <a:srcRect t="8163"/>
          <a:stretch>
            <a:fillRect/>
          </a:stretch>
        </p:blipFill>
        <p:spPr>
          <a:xfrm>
            <a:off x="-230160" y="8182374"/>
            <a:ext cx="3058573" cy="1571226"/>
          </a:xfrm>
          <a:custGeom>
            <a:avLst/>
            <a:gdLst/>
            <a:ahLst/>
            <a:cxnLst>
              <a:cxn ang="0">
                <a:pos x="wd2" y="hd2"/>
              </a:cxn>
              <a:cxn ang="5400000">
                <a:pos x="wd2" y="hd2"/>
              </a:cxn>
              <a:cxn ang="10800000">
                <a:pos x="wd2" y="hd2"/>
              </a:cxn>
              <a:cxn ang="16200000">
                <a:pos x="wd2" y="hd2"/>
              </a:cxn>
            </a:cxnLst>
            <a:rect l="0" t="0" r="r" b="b"/>
            <a:pathLst>
              <a:path w="21600" h="21600" extrusionOk="0">
                <a:moveTo>
                  <a:pt x="6342" y="0"/>
                </a:moveTo>
                <a:cubicBezTo>
                  <a:pt x="5874" y="0"/>
                  <a:pt x="5767" y="227"/>
                  <a:pt x="4703" y="3470"/>
                </a:cubicBezTo>
                <a:cubicBezTo>
                  <a:pt x="4081" y="5366"/>
                  <a:pt x="3859" y="6171"/>
                  <a:pt x="3859" y="6553"/>
                </a:cubicBezTo>
                <a:cubicBezTo>
                  <a:pt x="3859" y="6957"/>
                  <a:pt x="3457" y="8264"/>
                  <a:pt x="2004" y="12576"/>
                </a:cubicBezTo>
                <a:cubicBezTo>
                  <a:pt x="983" y="15604"/>
                  <a:pt x="117" y="18037"/>
                  <a:pt x="76" y="17988"/>
                </a:cubicBezTo>
                <a:cubicBezTo>
                  <a:pt x="33" y="17937"/>
                  <a:pt x="0" y="18689"/>
                  <a:pt x="0" y="19750"/>
                </a:cubicBezTo>
                <a:lnTo>
                  <a:pt x="0" y="21600"/>
                </a:lnTo>
                <a:lnTo>
                  <a:pt x="908" y="21600"/>
                </a:lnTo>
                <a:cubicBezTo>
                  <a:pt x="1436" y="21600"/>
                  <a:pt x="1798" y="21538"/>
                  <a:pt x="1771" y="21453"/>
                </a:cubicBezTo>
                <a:cubicBezTo>
                  <a:pt x="1730" y="21323"/>
                  <a:pt x="5166" y="10913"/>
                  <a:pt x="5485" y="10203"/>
                </a:cubicBezTo>
                <a:cubicBezTo>
                  <a:pt x="5574" y="10004"/>
                  <a:pt x="5640" y="9972"/>
                  <a:pt x="5712" y="10088"/>
                </a:cubicBezTo>
                <a:cubicBezTo>
                  <a:pt x="5779" y="10197"/>
                  <a:pt x="7584" y="10242"/>
                  <a:pt x="11056" y="10230"/>
                </a:cubicBezTo>
                <a:lnTo>
                  <a:pt x="16303" y="10213"/>
                </a:lnTo>
                <a:lnTo>
                  <a:pt x="17287" y="13100"/>
                </a:lnTo>
                <a:cubicBezTo>
                  <a:pt x="19297" y="18995"/>
                  <a:pt x="20079" y="21362"/>
                  <a:pt x="20059" y="21480"/>
                </a:cubicBezTo>
                <a:cubicBezTo>
                  <a:pt x="20047" y="21547"/>
                  <a:pt x="20389" y="21600"/>
                  <a:pt x="20818" y="21600"/>
                </a:cubicBezTo>
                <a:lnTo>
                  <a:pt x="21600" y="21600"/>
                </a:lnTo>
                <a:lnTo>
                  <a:pt x="21600" y="19521"/>
                </a:lnTo>
                <a:cubicBezTo>
                  <a:pt x="21600" y="18300"/>
                  <a:pt x="21567" y="17457"/>
                  <a:pt x="21522" y="17481"/>
                </a:cubicBezTo>
                <a:cubicBezTo>
                  <a:pt x="21479" y="17503"/>
                  <a:pt x="20684" y="15265"/>
                  <a:pt x="19756" y="12510"/>
                </a:cubicBezTo>
                <a:cubicBezTo>
                  <a:pt x="18408" y="8511"/>
                  <a:pt x="18069" y="7395"/>
                  <a:pt x="18069" y="6967"/>
                </a:cubicBezTo>
                <a:cubicBezTo>
                  <a:pt x="18069" y="6550"/>
                  <a:pt x="17840" y="5763"/>
                  <a:pt x="17046" y="3415"/>
                </a:cubicBezTo>
                <a:lnTo>
                  <a:pt x="16026" y="398"/>
                </a:lnTo>
                <a:lnTo>
                  <a:pt x="11446" y="360"/>
                </a:lnTo>
                <a:cubicBezTo>
                  <a:pt x="8557" y="334"/>
                  <a:pt x="6834" y="258"/>
                  <a:pt x="6782" y="158"/>
                </a:cubicBezTo>
                <a:cubicBezTo>
                  <a:pt x="6738" y="71"/>
                  <a:pt x="6540" y="0"/>
                  <a:pt x="6342" y="0"/>
                </a:cubicBezTo>
                <a:close/>
              </a:path>
            </a:pathLst>
          </a:custGeom>
          <a:ln w="12700">
            <a:miter lim="400000"/>
          </a:ln>
        </p:spPr>
      </p:pic>
      <p:pic>
        <p:nvPicPr>
          <p:cNvPr id="182" name="twitter-2935414_1280.png" descr="twitter-2935414_1280.png"/>
          <p:cNvPicPr>
            <a:picLocks noChangeAspect="1"/>
          </p:cNvPicPr>
          <p:nvPr/>
        </p:nvPicPr>
        <p:blipFill>
          <a:blip r:embed="rId4">
            <a:extLst/>
          </a:blip>
          <a:srcRect l="22921" t="26978" r="22913" b="27001"/>
          <a:stretch>
            <a:fillRect/>
          </a:stretch>
        </p:blipFill>
        <p:spPr>
          <a:xfrm>
            <a:off x="6651300" y="7804083"/>
            <a:ext cx="1849106" cy="1571080"/>
          </a:xfrm>
          <a:custGeom>
            <a:avLst/>
            <a:gdLst/>
            <a:ahLst/>
            <a:cxnLst>
              <a:cxn ang="0">
                <a:pos x="wd2" y="hd2"/>
              </a:cxn>
              <a:cxn ang="5400000">
                <a:pos x="wd2" y="hd2"/>
              </a:cxn>
              <a:cxn ang="10800000">
                <a:pos x="wd2" y="hd2"/>
              </a:cxn>
              <a:cxn ang="16200000">
                <a:pos x="wd2" y="hd2"/>
              </a:cxn>
            </a:cxnLst>
            <a:rect l="0" t="0" r="r" b="b"/>
            <a:pathLst>
              <a:path w="21596" h="21594" extrusionOk="0">
                <a:moveTo>
                  <a:pt x="14861" y="2"/>
                </a:moveTo>
                <a:cubicBezTo>
                  <a:pt x="14737" y="-2"/>
                  <a:pt x="14610" y="0"/>
                  <a:pt x="14481" y="7"/>
                </a:cubicBezTo>
                <a:cubicBezTo>
                  <a:pt x="13768" y="46"/>
                  <a:pt x="13417" y="154"/>
                  <a:pt x="12794" y="509"/>
                </a:cubicBezTo>
                <a:cubicBezTo>
                  <a:pt x="11132" y="1457"/>
                  <a:pt x="10148" y="3711"/>
                  <a:pt x="10374" y="6051"/>
                </a:cubicBezTo>
                <a:cubicBezTo>
                  <a:pt x="10411" y="6429"/>
                  <a:pt x="10417" y="6694"/>
                  <a:pt x="10388" y="6728"/>
                </a:cubicBezTo>
                <a:cubicBezTo>
                  <a:pt x="10361" y="6760"/>
                  <a:pt x="9880" y="6770"/>
                  <a:pt x="9257" y="6755"/>
                </a:cubicBezTo>
                <a:cubicBezTo>
                  <a:pt x="8250" y="6730"/>
                  <a:pt x="8133" y="6718"/>
                  <a:pt x="7575" y="6542"/>
                </a:cubicBezTo>
                <a:cubicBezTo>
                  <a:pt x="6472" y="6194"/>
                  <a:pt x="5449" y="5637"/>
                  <a:pt x="4358" y="4791"/>
                </a:cubicBezTo>
                <a:cubicBezTo>
                  <a:pt x="3194" y="3889"/>
                  <a:pt x="2015" y="2665"/>
                  <a:pt x="1897" y="2238"/>
                </a:cubicBezTo>
                <a:cubicBezTo>
                  <a:pt x="1784" y="1830"/>
                  <a:pt x="1360" y="1855"/>
                  <a:pt x="1155" y="2282"/>
                </a:cubicBezTo>
                <a:cubicBezTo>
                  <a:pt x="843" y="2932"/>
                  <a:pt x="756" y="4551"/>
                  <a:pt x="974" y="5609"/>
                </a:cubicBezTo>
                <a:cubicBezTo>
                  <a:pt x="1106" y="6246"/>
                  <a:pt x="1349" y="7049"/>
                  <a:pt x="1526" y="7420"/>
                </a:cubicBezTo>
                <a:cubicBezTo>
                  <a:pt x="1598" y="7573"/>
                  <a:pt x="1644" y="7728"/>
                  <a:pt x="1628" y="7759"/>
                </a:cubicBezTo>
                <a:cubicBezTo>
                  <a:pt x="1597" y="7818"/>
                  <a:pt x="1321" y="7778"/>
                  <a:pt x="1062" y="7677"/>
                </a:cubicBezTo>
                <a:cubicBezTo>
                  <a:pt x="858" y="7597"/>
                  <a:pt x="637" y="7698"/>
                  <a:pt x="571" y="7900"/>
                </a:cubicBezTo>
                <a:cubicBezTo>
                  <a:pt x="482" y="8176"/>
                  <a:pt x="679" y="9081"/>
                  <a:pt x="1016" y="9941"/>
                </a:cubicBezTo>
                <a:cubicBezTo>
                  <a:pt x="1281" y="10617"/>
                  <a:pt x="1817" y="11530"/>
                  <a:pt x="2309" y="12139"/>
                </a:cubicBezTo>
                <a:cubicBezTo>
                  <a:pt x="2549" y="12436"/>
                  <a:pt x="2733" y="12693"/>
                  <a:pt x="2717" y="12712"/>
                </a:cubicBezTo>
                <a:cubicBezTo>
                  <a:pt x="2702" y="12730"/>
                  <a:pt x="2601" y="12729"/>
                  <a:pt x="2490" y="12712"/>
                </a:cubicBezTo>
                <a:cubicBezTo>
                  <a:pt x="2036" y="12640"/>
                  <a:pt x="1854" y="12880"/>
                  <a:pt x="1966" y="13404"/>
                </a:cubicBezTo>
                <a:cubicBezTo>
                  <a:pt x="2169" y="14354"/>
                  <a:pt x="3005" y="15451"/>
                  <a:pt x="4478" y="16710"/>
                </a:cubicBezTo>
                <a:cubicBezTo>
                  <a:pt x="4815" y="16997"/>
                  <a:pt x="5081" y="17267"/>
                  <a:pt x="5072" y="17305"/>
                </a:cubicBezTo>
                <a:cubicBezTo>
                  <a:pt x="5043" y="17425"/>
                  <a:pt x="4115" y="17926"/>
                  <a:pt x="3621" y="18090"/>
                </a:cubicBezTo>
                <a:cubicBezTo>
                  <a:pt x="2890" y="18332"/>
                  <a:pt x="2315" y="18431"/>
                  <a:pt x="1197" y="18505"/>
                </a:cubicBezTo>
                <a:cubicBezTo>
                  <a:pt x="280" y="18565"/>
                  <a:pt x="171" y="18585"/>
                  <a:pt x="89" y="18696"/>
                </a:cubicBezTo>
                <a:cubicBezTo>
                  <a:pt x="36" y="18768"/>
                  <a:pt x="6" y="18872"/>
                  <a:pt x="1" y="18974"/>
                </a:cubicBezTo>
                <a:cubicBezTo>
                  <a:pt x="-4" y="19076"/>
                  <a:pt x="15" y="19176"/>
                  <a:pt x="61" y="19247"/>
                </a:cubicBezTo>
                <a:cubicBezTo>
                  <a:pt x="97" y="19301"/>
                  <a:pt x="351" y="19487"/>
                  <a:pt x="622" y="19656"/>
                </a:cubicBezTo>
                <a:cubicBezTo>
                  <a:pt x="2093" y="20572"/>
                  <a:pt x="3941" y="21268"/>
                  <a:pt x="5475" y="21488"/>
                </a:cubicBezTo>
                <a:cubicBezTo>
                  <a:pt x="5732" y="21525"/>
                  <a:pt x="6010" y="21567"/>
                  <a:pt x="6096" y="21581"/>
                </a:cubicBezTo>
                <a:cubicBezTo>
                  <a:pt x="6182" y="21595"/>
                  <a:pt x="6757" y="21598"/>
                  <a:pt x="7371" y="21587"/>
                </a:cubicBezTo>
                <a:cubicBezTo>
                  <a:pt x="8862" y="21559"/>
                  <a:pt x="9892" y="21353"/>
                  <a:pt x="11185" y="20823"/>
                </a:cubicBezTo>
                <a:cubicBezTo>
                  <a:pt x="11755" y="20590"/>
                  <a:pt x="12914" y="19940"/>
                  <a:pt x="13443" y="19557"/>
                </a:cubicBezTo>
                <a:cubicBezTo>
                  <a:pt x="16036" y="17681"/>
                  <a:pt x="17958" y="14644"/>
                  <a:pt x="18945" y="10862"/>
                </a:cubicBezTo>
                <a:cubicBezTo>
                  <a:pt x="19055" y="10441"/>
                  <a:pt x="19264" y="9422"/>
                  <a:pt x="19408" y="8599"/>
                </a:cubicBezTo>
                <a:cubicBezTo>
                  <a:pt x="19789" y="6431"/>
                  <a:pt x="19858" y="6240"/>
                  <a:pt x="20609" y="5271"/>
                </a:cubicBezTo>
                <a:cubicBezTo>
                  <a:pt x="21448" y="4189"/>
                  <a:pt x="21596" y="3967"/>
                  <a:pt x="21596" y="3766"/>
                </a:cubicBezTo>
                <a:cubicBezTo>
                  <a:pt x="21596" y="3424"/>
                  <a:pt x="21482" y="3346"/>
                  <a:pt x="20966" y="3346"/>
                </a:cubicBezTo>
                <a:cubicBezTo>
                  <a:pt x="20715" y="3346"/>
                  <a:pt x="20496" y="3324"/>
                  <a:pt x="20479" y="3291"/>
                </a:cubicBezTo>
                <a:cubicBezTo>
                  <a:pt x="20462" y="3259"/>
                  <a:pt x="20625" y="2905"/>
                  <a:pt x="20840" y="2506"/>
                </a:cubicBezTo>
                <a:cubicBezTo>
                  <a:pt x="21267" y="1715"/>
                  <a:pt x="21318" y="1492"/>
                  <a:pt x="21123" y="1262"/>
                </a:cubicBezTo>
                <a:cubicBezTo>
                  <a:pt x="21033" y="1156"/>
                  <a:pt x="20974" y="1139"/>
                  <a:pt x="20799" y="1169"/>
                </a:cubicBezTo>
                <a:cubicBezTo>
                  <a:pt x="20681" y="1189"/>
                  <a:pt x="20266" y="1265"/>
                  <a:pt x="19881" y="1333"/>
                </a:cubicBezTo>
                <a:cubicBezTo>
                  <a:pt x="19151" y="1461"/>
                  <a:pt x="18382" y="1487"/>
                  <a:pt x="18059" y="1398"/>
                </a:cubicBezTo>
                <a:cubicBezTo>
                  <a:pt x="17956" y="1370"/>
                  <a:pt x="17644" y="1182"/>
                  <a:pt x="17369" y="978"/>
                </a:cubicBezTo>
                <a:cubicBezTo>
                  <a:pt x="16492" y="331"/>
                  <a:pt x="15728" y="29"/>
                  <a:pt x="14861" y="2"/>
                </a:cubicBezTo>
                <a:close/>
                <a:moveTo>
                  <a:pt x="14625" y="1000"/>
                </a:moveTo>
                <a:cubicBezTo>
                  <a:pt x="14939" y="996"/>
                  <a:pt x="15257" y="1015"/>
                  <a:pt x="15390" y="1055"/>
                </a:cubicBezTo>
                <a:cubicBezTo>
                  <a:pt x="16009" y="1240"/>
                  <a:pt x="16723" y="1612"/>
                  <a:pt x="17067" y="1933"/>
                </a:cubicBezTo>
                <a:cubicBezTo>
                  <a:pt x="17183" y="2040"/>
                  <a:pt x="17380" y="2181"/>
                  <a:pt x="17503" y="2244"/>
                </a:cubicBezTo>
                <a:cubicBezTo>
                  <a:pt x="17806" y="2398"/>
                  <a:pt x="18579" y="2519"/>
                  <a:pt x="18940" y="2467"/>
                </a:cubicBezTo>
                <a:cubicBezTo>
                  <a:pt x="19100" y="2445"/>
                  <a:pt x="19326" y="2414"/>
                  <a:pt x="19441" y="2402"/>
                </a:cubicBezTo>
                <a:cubicBezTo>
                  <a:pt x="19555" y="2390"/>
                  <a:pt x="19681" y="2370"/>
                  <a:pt x="19723" y="2358"/>
                </a:cubicBezTo>
                <a:cubicBezTo>
                  <a:pt x="19849" y="2325"/>
                  <a:pt x="19801" y="2653"/>
                  <a:pt x="19649" y="2866"/>
                </a:cubicBezTo>
                <a:cubicBezTo>
                  <a:pt x="19576" y="2968"/>
                  <a:pt x="19519" y="3085"/>
                  <a:pt x="19519" y="3122"/>
                </a:cubicBezTo>
                <a:cubicBezTo>
                  <a:pt x="19519" y="3159"/>
                  <a:pt x="19469" y="3248"/>
                  <a:pt x="19408" y="3324"/>
                </a:cubicBezTo>
                <a:cubicBezTo>
                  <a:pt x="19348" y="3400"/>
                  <a:pt x="19287" y="3576"/>
                  <a:pt x="19274" y="3711"/>
                </a:cubicBezTo>
                <a:cubicBezTo>
                  <a:pt x="19252" y="3929"/>
                  <a:pt x="19270" y="3978"/>
                  <a:pt x="19422" y="4142"/>
                </a:cubicBezTo>
                <a:cubicBezTo>
                  <a:pt x="19555" y="4285"/>
                  <a:pt x="19642" y="4328"/>
                  <a:pt x="19807" y="4328"/>
                </a:cubicBezTo>
                <a:cubicBezTo>
                  <a:pt x="19924" y="4328"/>
                  <a:pt x="20036" y="4340"/>
                  <a:pt x="20052" y="4360"/>
                </a:cubicBezTo>
                <a:cubicBezTo>
                  <a:pt x="20100" y="4417"/>
                  <a:pt x="19925" y="4715"/>
                  <a:pt x="19737" y="4900"/>
                </a:cubicBezTo>
                <a:cubicBezTo>
                  <a:pt x="19645" y="4992"/>
                  <a:pt x="19570" y="5108"/>
                  <a:pt x="19570" y="5157"/>
                </a:cubicBezTo>
                <a:cubicBezTo>
                  <a:pt x="19570" y="5205"/>
                  <a:pt x="19534" y="5263"/>
                  <a:pt x="19492" y="5282"/>
                </a:cubicBezTo>
                <a:cubicBezTo>
                  <a:pt x="19449" y="5302"/>
                  <a:pt x="19413" y="5345"/>
                  <a:pt x="19413" y="5380"/>
                </a:cubicBezTo>
                <a:cubicBezTo>
                  <a:pt x="19413" y="5416"/>
                  <a:pt x="19356" y="5531"/>
                  <a:pt x="19288" y="5637"/>
                </a:cubicBezTo>
                <a:cubicBezTo>
                  <a:pt x="19187" y="5792"/>
                  <a:pt x="18999" y="6233"/>
                  <a:pt x="19005" y="6297"/>
                </a:cubicBezTo>
                <a:cubicBezTo>
                  <a:pt x="19006" y="6305"/>
                  <a:pt x="18983" y="6386"/>
                  <a:pt x="18954" y="6477"/>
                </a:cubicBezTo>
                <a:cubicBezTo>
                  <a:pt x="18925" y="6568"/>
                  <a:pt x="18893" y="6705"/>
                  <a:pt x="18884" y="6782"/>
                </a:cubicBezTo>
                <a:cubicBezTo>
                  <a:pt x="18875" y="6859"/>
                  <a:pt x="18852" y="6949"/>
                  <a:pt x="18833" y="6984"/>
                </a:cubicBezTo>
                <a:cubicBezTo>
                  <a:pt x="18815" y="7019"/>
                  <a:pt x="18782" y="7172"/>
                  <a:pt x="18764" y="7322"/>
                </a:cubicBezTo>
                <a:cubicBezTo>
                  <a:pt x="18719" y="7695"/>
                  <a:pt x="18698" y="7840"/>
                  <a:pt x="18685" y="7840"/>
                </a:cubicBezTo>
                <a:cubicBezTo>
                  <a:pt x="18671" y="7840"/>
                  <a:pt x="18623" y="8127"/>
                  <a:pt x="18565" y="8571"/>
                </a:cubicBezTo>
                <a:cubicBezTo>
                  <a:pt x="18556" y="8639"/>
                  <a:pt x="18537" y="8750"/>
                  <a:pt x="18518" y="8817"/>
                </a:cubicBezTo>
                <a:cubicBezTo>
                  <a:pt x="18500" y="8884"/>
                  <a:pt x="18472" y="9037"/>
                  <a:pt x="18458" y="9155"/>
                </a:cubicBezTo>
                <a:cubicBezTo>
                  <a:pt x="18444" y="9273"/>
                  <a:pt x="18396" y="9503"/>
                  <a:pt x="18351" y="9668"/>
                </a:cubicBezTo>
                <a:cubicBezTo>
                  <a:pt x="18307" y="9833"/>
                  <a:pt x="18282" y="9979"/>
                  <a:pt x="18296" y="9995"/>
                </a:cubicBezTo>
                <a:cubicBezTo>
                  <a:pt x="18310" y="10012"/>
                  <a:pt x="18302" y="10057"/>
                  <a:pt x="18277" y="10093"/>
                </a:cubicBezTo>
                <a:cubicBezTo>
                  <a:pt x="18238" y="10151"/>
                  <a:pt x="18070" y="10778"/>
                  <a:pt x="18045" y="10955"/>
                </a:cubicBezTo>
                <a:cubicBezTo>
                  <a:pt x="18041" y="10989"/>
                  <a:pt x="18021" y="11042"/>
                  <a:pt x="18004" y="11075"/>
                </a:cubicBezTo>
                <a:cubicBezTo>
                  <a:pt x="17987" y="11109"/>
                  <a:pt x="17920" y="11331"/>
                  <a:pt x="17855" y="11566"/>
                </a:cubicBezTo>
                <a:cubicBezTo>
                  <a:pt x="17791" y="11801"/>
                  <a:pt x="17711" y="12032"/>
                  <a:pt x="17679" y="12079"/>
                </a:cubicBezTo>
                <a:cubicBezTo>
                  <a:pt x="17647" y="12126"/>
                  <a:pt x="17630" y="12176"/>
                  <a:pt x="17638" y="12188"/>
                </a:cubicBezTo>
                <a:cubicBezTo>
                  <a:pt x="17645" y="12200"/>
                  <a:pt x="17617" y="12289"/>
                  <a:pt x="17573" y="12390"/>
                </a:cubicBezTo>
                <a:cubicBezTo>
                  <a:pt x="17529" y="12490"/>
                  <a:pt x="17504" y="12575"/>
                  <a:pt x="17522" y="12575"/>
                </a:cubicBezTo>
                <a:cubicBezTo>
                  <a:pt x="17540" y="12575"/>
                  <a:pt x="17503" y="12678"/>
                  <a:pt x="17438" y="12804"/>
                </a:cubicBezTo>
                <a:cubicBezTo>
                  <a:pt x="17320" y="13035"/>
                  <a:pt x="17115" y="13495"/>
                  <a:pt x="17105" y="13552"/>
                </a:cubicBezTo>
                <a:cubicBezTo>
                  <a:pt x="17102" y="13568"/>
                  <a:pt x="17017" y="13730"/>
                  <a:pt x="16919" y="13912"/>
                </a:cubicBezTo>
                <a:cubicBezTo>
                  <a:pt x="16821" y="14094"/>
                  <a:pt x="16738" y="14257"/>
                  <a:pt x="16738" y="14277"/>
                </a:cubicBezTo>
                <a:cubicBezTo>
                  <a:pt x="16738" y="14297"/>
                  <a:pt x="16680" y="14410"/>
                  <a:pt x="16604" y="14528"/>
                </a:cubicBezTo>
                <a:cubicBezTo>
                  <a:pt x="16528" y="14646"/>
                  <a:pt x="16420" y="14826"/>
                  <a:pt x="16368" y="14932"/>
                </a:cubicBezTo>
                <a:cubicBezTo>
                  <a:pt x="16067" y="15531"/>
                  <a:pt x="14299" y="17768"/>
                  <a:pt x="14124" y="17768"/>
                </a:cubicBezTo>
                <a:cubicBezTo>
                  <a:pt x="14095" y="17768"/>
                  <a:pt x="14048" y="17821"/>
                  <a:pt x="14018" y="17888"/>
                </a:cubicBezTo>
                <a:cubicBezTo>
                  <a:pt x="13987" y="17955"/>
                  <a:pt x="13925" y="18014"/>
                  <a:pt x="13883" y="18014"/>
                </a:cubicBezTo>
                <a:cubicBezTo>
                  <a:pt x="13841" y="18014"/>
                  <a:pt x="13809" y="18039"/>
                  <a:pt x="13809" y="18074"/>
                </a:cubicBezTo>
                <a:cubicBezTo>
                  <a:pt x="13809" y="18108"/>
                  <a:pt x="13766" y="18155"/>
                  <a:pt x="13716" y="18177"/>
                </a:cubicBezTo>
                <a:cubicBezTo>
                  <a:pt x="13666" y="18200"/>
                  <a:pt x="13390" y="18401"/>
                  <a:pt x="13104" y="18619"/>
                </a:cubicBezTo>
                <a:cubicBezTo>
                  <a:pt x="12355" y="19193"/>
                  <a:pt x="11497" y="19659"/>
                  <a:pt x="10588" y="19994"/>
                </a:cubicBezTo>
                <a:cubicBezTo>
                  <a:pt x="10345" y="20083"/>
                  <a:pt x="10111" y="20177"/>
                  <a:pt x="10068" y="20196"/>
                </a:cubicBezTo>
                <a:cubicBezTo>
                  <a:pt x="10026" y="20215"/>
                  <a:pt x="9958" y="20232"/>
                  <a:pt x="9915" y="20239"/>
                </a:cubicBezTo>
                <a:cubicBezTo>
                  <a:pt x="9873" y="20246"/>
                  <a:pt x="9697" y="20287"/>
                  <a:pt x="9526" y="20332"/>
                </a:cubicBezTo>
                <a:cubicBezTo>
                  <a:pt x="9355" y="20377"/>
                  <a:pt x="9188" y="20419"/>
                  <a:pt x="9160" y="20425"/>
                </a:cubicBezTo>
                <a:cubicBezTo>
                  <a:pt x="9131" y="20430"/>
                  <a:pt x="9095" y="20444"/>
                  <a:pt x="9081" y="20452"/>
                </a:cubicBezTo>
                <a:cubicBezTo>
                  <a:pt x="9046" y="20471"/>
                  <a:pt x="8911" y="20494"/>
                  <a:pt x="8539" y="20545"/>
                </a:cubicBezTo>
                <a:cubicBezTo>
                  <a:pt x="8237" y="20586"/>
                  <a:pt x="6084" y="20629"/>
                  <a:pt x="6054" y="20594"/>
                </a:cubicBezTo>
                <a:cubicBezTo>
                  <a:pt x="6039" y="20576"/>
                  <a:pt x="5321" y="20451"/>
                  <a:pt x="5086" y="20425"/>
                </a:cubicBezTo>
                <a:cubicBezTo>
                  <a:pt x="5014" y="20417"/>
                  <a:pt x="4897" y="20393"/>
                  <a:pt x="4826" y="20370"/>
                </a:cubicBezTo>
                <a:cubicBezTo>
                  <a:pt x="4755" y="20348"/>
                  <a:pt x="4639" y="20319"/>
                  <a:pt x="4567" y="20310"/>
                </a:cubicBezTo>
                <a:cubicBezTo>
                  <a:pt x="4494" y="20301"/>
                  <a:pt x="4408" y="20280"/>
                  <a:pt x="4381" y="20261"/>
                </a:cubicBezTo>
                <a:cubicBezTo>
                  <a:pt x="4335" y="20228"/>
                  <a:pt x="3787" y="20083"/>
                  <a:pt x="3700" y="20081"/>
                </a:cubicBezTo>
                <a:cubicBezTo>
                  <a:pt x="3678" y="20081"/>
                  <a:pt x="3636" y="20058"/>
                  <a:pt x="3607" y="20032"/>
                </a:cubicBezTo>
                <a:cubicBezTo>
                  <a:pt x="3558" y="19987"/>
                  <a:pt x="3303" y="19890"/>
                  <a:pt x="3190" y="19874"/>
                </a:cubicBezTo>
                <a:cubicBezTo>
                  <a:pt x="3161" y="19870"/>
                  <a:pt x="3048" y="19817"/>
                  <a:pt x="2935" y="19759"/>
                </a:cubicBezTo>
                <a:cubicBezTo>
                  <a:pt x="2822" y="19702"/>
                  <a:pt x="2691" y="19647"/>
                  <a:pt x="2648" y="19639"/>
                </a:cubicBezTo>
                <a:cubicBezTo>
                  <a:pt x="2494" y="19611"/>
                  <a:pt x="2430" y="19534"/>
                  <a:pt x="2490" y="19448"/>
                </a:cubicBezTo>
                <a:cubicBezTo>
                  <a:pt x="2543" y="19373"/>
                  <a:pt x="2647" y="19345"/>
                  <a:pt x="3134" y="19268"/>
                </a:cubicBezTo>
                <a:cubicBezTo>
                  <a:pt x="3245" y="19251"/>
                  <a:pt x="3406" y="19209"/>
                  <a:pt x="3496" y="19176"/>
                </a:cubicBezTo>
                <a:cubicBezTo>
                  <a:pt x="3585" y="19142"/>
                  <a:pt x="3833" y="19053"/>
                  <a:pt x="4047" y="18979"/>
                </a:cubicBezTo>
                <a:cubicBezTo>
                  <a:pt x="4262" y="18906"/>
                  <a:pt x="4559" y="18773"/>
                  <a:pt x="4706" y="18679"/>
                </a:cubicBezTo>
                <a:cubicBezTo>
                  <a:pt x="4853" y="18586"/>
                  <a:pt x="4980" y="18522"/>
                  <a:pt x="4993" y="18537"/>
                </a:cubicBezTo>
                <a:cubicBezTo>
                  <a:pt x="5006" y="18553"/>
                  <a:pt x="5050" y="18523"/>
                  <a:pt x="5086" y="18472"/>
                </a:cubicBezTo>
                <a:cubicBezTo>
                  <a:pt x="5122" y="18421"/>
                  <a:pt x="5180" y="18379"/>
                  <a:pt x="5215" y="18379"/>
                </a:cubicBezTo>
                <a:cubicBezTo>
                  <a:pt x="5251" y="18379"/>
                  <a:pt x="5340" y="18323"/>
                  <a:pt x="5415" y="18254"/>
                </a:cubicBezTo>
                <a:cubicBezTo>
                  <a:pt x="5490" y="18184"/>
                  <a:pt x="5554" y="18140"/>
                  <a:pt x="5554" y="18161"/>
                </a:cubicBezTo>
                <a:cubicBezTo>
                  <a:pt x="5554" y="18235"/>
                  <a:pt x="6148" y="17711"/>
                  <a:pt x="6221" y="17572"/>
                </a:cubicBezTo>
                <a:cubicBezTo>
                  <a:pt x="6262" y="17495"/>
                  <a:pt x="6293" y="17420"/>
                  <a:pt x="6291" y="17403"/>
                </a:cubicBezTo>
                <a:cubicBezTo>
                  <a:pt x="6289" y="17386"/>
                  <a:pt x="6309" y="17344"/>
                  <a:pt x="6332" y="17310"/>
                </a:cubicBezTo>
                <a:cubicBezTo>
                  <a:pt x="6356" y="17276"/>
                  <a:pt x="6347" y="17152"/>
                  <a:pt x="6314" y="17037"/>
                </a:cubicBezTo>
                <a:cubicBezTo>
                  <a:pt x="6271" y="16886"/>
                  <a:pt x="6195" y="16800"/>
                  <a:pt x="6045" y="16715"/>
                </a:cubicBezTo>
                <a:cubicBezTo>
                  <a:pt x="5804" y="16580"/>
                  <a:pt x="5799" y="16573"/>
                  <a:pt x="5498" y="16334"/>
                </a:cubicBezTo>
                <a:cubicBezTo>
                  <a:pt x="5373" y="16234"/>
                  <a:pt x="5252" y="16159"/>
                  <a:pt x="5234" y="16165"/>
                </a:cubicBezTo>
                <a:cubicBezTo>
                  <a:pt x="5216" y="16170"/>
                  <a:pt x="5152" y="16105"/>
                  <a:pt x="5086" y="16023"/>
                </a:cubicBezTo>
                <a:cubicBezTo>
                  <a:pt x="5020" y="15940"/>
                  <a:pt x="4940" y="15871"/>
                  <a:pt x="4910" y="15870"/>
                </a:cubicBezTo>
                <a:cubicBezTo>
                  <a:pt x="4879" y="15869"/>
                  <a:pt x="4772" y="15774"/>
                  <a:pt x="4673" y="15657"/>
                </a:cubicBezTo>
                <a:cubicBezTo>
                  <a:pt x="4575" y="15541"/>
                  <a:pt x="4463" y="15445"/>
                  <a:pt x="4427" y="15445"/>
                </a:cubicBezTo>
                <a:cubicBezTo>
                  <a:pt x="4392" y="15445"/>
                  <a:pt x="4344" y="15412"/>
                  <a:pt x="4321" y="15368"/>
                </a:cubicBezTo>
                <a:cubicBezTo>
                  <a:pt x="4298" y="15324"/>
                  <a:pt x="4036" y="15015"/>
                  <a:pt x="3737" y="14681"/>
                </a:cubicBezTo>
                <a:cubicBezTo>
                  <a:pt x="3039" y="13903"/>
                  <a:pt x="2957" y="13737"/>
                  <a:pt x="3269" y="13737"/>
                </a:cubicBezTo>
                <a:cubicBezTo>
                  <a:pt x="3345" y="13737"/>
                  <a:pt x="3425" y="13717"/>
                  <a:pt x="3445" y="13694"/>
                </a:cubicBezTo>
                <a:cubicBezTo>
                  <a:pt x="3465" y="13670"/>
                  <a:pt x="3521" y="13642"/>
                  <a:pt x="3570" y="13634"/>
                </a:cubicBezTo>
                <a:cubicBezTo>
                  <a:pt x="3879" y="13581"/>
                  <a:pt x="3993" y="13537"/>
                  <a:pt x="4089" y="13415"/>
                </a:cubicBezTo>
                <a:cubicBezTo>
                  <a:pt x="4283" y="13170"/>
                  <a:pt x="4163" y="12698"/>
                  <a:pt x="3848" y="12461"/>
                </a:cubicBezTo>
                <a:cubicBezTo>
                  <a:pt x="3488" y="12190"/>
                  <a:pt x="2697" y="11257"/>
                  <a:pt x="2471" y="10835"/>
                </a:cubicBezTo>
                <a:cubicBezTo>
                  <a:pt x="2418" y="10734"/>
                  <a:pt x="2344" y="10627"/>
                  <a:pt x="2305" y="10601"/>
                </a:cubicBezTo>
                <a:cubicBezTo>
                  <a:pt x="2265" y="10574"/>
                  <a:pt x="2230" y="10513"/>
                  <a:pt x="2230" y="10470"/>
                </a:cubicBezTo>
                <a:cubicBezTo>
                  <a:pt x="2230" y="10426"/>
                  <a:pt x="2184" y="10344"/>
                  <a:pt x="2128" y="10284"/>
                </a:cubicBezTo>
                <a:cubicBezTo>
                  <a:pt x="2072" y="10225"/>
                  <a:pt x="2032" y="10158"/>
                  <a:pt x="2036" y="10137"/>
                </a:cubicBezTo>
                <a:cubicBezTo>
                  <a:pt x="2040" y="10116"/>
                  <a:pt x="1921" y="9816"/>
                  <a:pt x="1776" y="9471"/>
                </a:cubicBezTo>
                <a:cubicBezTo>
                  <a:pt x="1612" y="9080"/>
                  <a:pt x="1534" y="8831"/>
                  <a:pt x="1568" y="8806"/>
                </a:cubicBezTo>
                <a:cubicBezTo>
                  <a:pt x="1598" y="8784"/>
                  <a:pt x="1708" y="8769"/>
                  <a:pt x="1809" y="8773"/>
                </a:cubicBezTo>
                <a:cubicBezTo>
                  <a:pt x="2098" y="8786"/>
                  <a:pt x="2510" y="8621"/>
                  <a:pt x="2671" y="8424"/>
                </a:cubicBezTo>
                <a:cubicBezTo>
                  <a:pt x="2791" y="8276"/>
                  <a:pt x="2810" y="8207"/>
                  <a:pt x="2782" y="8042"/>
                </a:cubicBezTo>
                <a:cubicBezTo>
                  <a:pt x="2763" y="7933"/>
                  <a:pt x="2700" y="7781"/>
                  <a:pt x="2638" y="7704"/>
                </a:cubicBezTo>
                <a:cubicBezTo>
                  <a:pt x="2577" y="7627"/>
                  <a:pt x="2545" y="7562"/>
                  <a:pt x="2569" y="7562"/>
                </a:cubicBezTo>
                <a:cubicBezTo>
                  <a:pt x="2592" y="7562"/>
                  <a:pt x="2571" y="7511"/>
                  <a:pt x="2522" y="7448"/>
                </a:cubicBezTo>
                <a:cubicBezTo>
                  <a:pt x="2448" y="7350"/>
                  <a:pt x="2077" y="6531"/>
                  <a:pt x="2045" y="6390"/>
                </a:cubicBezTo>
                <a:cubicBezTo>
                  <a:pt x="2039" y="6364"/>
                  <a:pt x="2032" y="6332"/>
                  <a:pt x="2026" y="6324"/>
                </a:cubicBezTo>
                <a:cubicBezTo>
                  <a:pt x="2021" y="6316"/>
                  <a:pt x="2005" y="6271"/>
                  <a:pt x="1994" y="6220"/>
                </a:cubicBezTo>
                <a:cubicBezTo>
                  <a:pt x="1983" y="6170"/>
                  <a:pt x="1937" y="5980"/>
                  <a:pt x="1892" y="5795"/>
                </a:cubicBezTo>
                <a:cubicBezTo>
                  <a:pt x="1847" y="5610"/>
                  <a:pt x="1787" y="5303"/>
                  <a:pt x="1758" y="5119"/>
                </a:cubicBezTo>
                <a:cubicBezTo>
                  <a:pt x="1691" y="4702"/>
                  <a:pt x="1689" y="3656"/>
                  <a:pt x="1753" y="3580"/>
                </a:cubicBezTo>
                <a:cubicBezTo>
                  <a:pt x="1782" y="3546"/>
                  <a:pt x="2006" y="3770"/>
                  <a:pt x="2328" y="4142"/>
                </a:cubicBezTo>
                <a:cubicBezTo>
                  <a:pt x="2620" y="4479"/>
                  <a:pt x="2881" y="4753"/>
                  <a:pt x="2907" y="4753"/>
                </a:cubicBezTo>
                <a:cubicBezTo>
                  <a:pt x="2934" y="4753"/>
                  <a:pt x="2996" y="4803"/>
                  <a:pt x="3046" y="4862"/>
                </a:cubicBezTo>
                <a:cubicBezTo>
                  <a:pt x="3733" y="5671"/>
                  <a:pt x="6081" y="7173"/>
                  <a:pt x="6940" y="7355"/>
                </a:cubicBezTo>
                <a:cubicBezTo>
                  <a:pt x="7048" y="7378"/>
                  <a:pt x="7168" y="7425"/>
                  <a:pt x="7204" y="7459"/>
                </a:cubicBezTo>
                <a:cubicBezTo>
                  <a:pt x="7240" y="7493"/>
                  <a:pt x="7283" y="7502"/>
                  <a:pt x="7301" y="7480"/>
                </a:cubicBezTo>
                <a:cubicBezTo>
                  <a:pt x="7319" y="7459"/>
                  <a:pt x="7364" y="7475"/>
                  <a:pt x="7403" y="7513"/>
                </a:cubicBezTo>
                <a:cubicBezTo>
                  <a:pt x="7442" y="7551"/>
                  <a:pt x="7492" y="7566"/>
                  <a:pt x="7510" y="7546"/>
                </a:cubicBezTo>
                <a:cubicBezTo>
                  <a:pt x="7527" y="7526"/>
                  <a:pt x="7582" y="7534"/>
                  <a:pt x="7635" y="7568"/>
                </a:cubicBezTo>
                <a:cubicBezTo>
                  <a:pt x="7812" y="7679"/>
                  <a:pt x="8161" y="7706"/>
                  <a:pt x="9642" y="7726"/>
                </a:cubicBezTo>
                <a:lnTo>
                  <a:pt x="11111" y="7748"/>
                </a:lnTo>
                <a:lnTo>
                  <a:pt x="11241" y="7584"/>
                </a:lnTo>
                <a:cubicBezTo>
                  <a:pt x="11403" y="7379"/>
                  <a:pt x="11450" y="7171"/>
                  <a:pt x="11376" y="6979"/>
                </a:cubicBezTo>
                <a:cubicBezTo>
                  <a:pt x="11286" y="6749"/>
                  <a:pt x="11161" y="5493"/>
                  <a:pt x="11190" y="5119"/>
                </a:cubicBezTo>
                <a:cubicBezTo>
                  <a:pt x="11228" y="4627"/>
                  <a:pt x="11320" y="3999"/>
                  <a:pt x="11366" y="3929"/>
                </a:cubicBezTo>
                <a:cubicBezTo>
                  <a:pt x="11405" y="3870"/>
                  <a:pt x="11531" y="3448"/>
                  <a:pt x="11552" y="3313"/>
                </a:cubicBezTo>
                <a:cubicBezTo>
                  <a:pt x="11557" y="3276"/>
                  <a:pt x="11648" y="3104"/>
                  <a:pt x="11751" y="2931"/>
                </a:cubicBezTo>
                <a:cubicBezTo>
                  <a:pt x="11854" y="2759"/>
                  <a:pt x="11936" y="2598"/>
                  <a:pt x="11936" y="2577"/>
                </a:cubicBezTo>
                <a:cubicBezTo>
                  <a:pt x="11936" y="2508"/>
                  <a:pt x="12583" y="1818"/>
                  <a:pt x="12803" y="1649"/>
                </a:cubicBezTo>
                <a:cubicBezTo>
                  <a:pt x="13065" y="1450"/>
                  <a:pt x="13353" y="1251"/>
                  <a:pt x="13406" y="1235"/>
                </a:cubicBezTo>
                <a:cubicBezTo>
                  <a:pt x="13427" y="1228"/>
                  <a:pt x="13450" y="1220"/>
                  <a:pt x="13457" y="1213"/>
                </a:cubicBezTo>
                <a:cubicBezTo>
                  <a:pt x="13464" y="1206"/>
                  <a:pt x="13524" y="1188"/>
                  <a:pt x="13586" y="1175"/>
                </a:cubicBezTo>
                <a:cubicBezTo>
                  <a:pt x="13649" y="1161"/>
                  <a:pt x="13788" y="1115"/>
                  <a:pt x="13897" y="1071"/>
                </a:cubicBezTo>
                <a:cubicBezTo>
                  <a:pt x="14004" y="1028"/>
                  <a:pt x="14311" y="1004"/>
                  <a:pt x="14625" y="1000"/>
                </a:cubicBezTo>
                <a:close/>
              </a:path>
            </a:pathLst>
          </a:custGeom>
          <a:ln w="12700">
            <a:miter lim="400000"/>
          </a:ln>
        </p:spPr>
      </p:pic>
      <p:pic>
        <p:nvPicPr>
          <p:cNvPr id="183" name="instagram-1882330_1280.png" descr="instagram-1882330_1280.png"/>
          <p:cNvPicPr>
            <a:picLocks noChangeAspect="1"/>
          </p:cNvPicPr>
          <p:nvPr/>
        </p:nvPicPr>
        <p:blipFill>
          <a:blip r:embed="rId5">
            <a:extLst/>
          </a:blip>
          <a:stretch>
            <a:fillRect/>
          </a:stretch>
        </p:blipFill>
        <p:spPr>
          <a:xfrm>
            <a:off x="8958945" y="7804083"/>
            <a:ext cx="1545679" cy="1545679"/>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85" name="soon-873316_1280.png" descr="soon-873316_1280.png"/>
          <p:cNvPicPr>
            <a:picLocks noChangeAspect="1"/>
          </p:cNvPicPr>
          <p:nvPr/>
        </p:nvPicPr>
        <p:blipFill>
          <a:blip r:embed="rId6">
            <a:extLst/>
          </a:blip>
          <a:stretch>
            <a:fillRect/>
          </a:stretch>
        </p:blipFill>
        <p:spPr>
          <a:xfrm>
            <a:off x="4747546" y="7815122"/>
            <a:ext cx="1754854" cy="1754854"/>
          </a:xfrm>
          <a:prstGeom prst="rect">
            <a:avLst/>
          </a:prstGeom>
          <a:ln w="12700">
            <a:miter lim="400000"/>
          </a:ln>
        </p:spPr>
      </p:pic>
      <p:pic>
        <p:nvPicPr>
          <p:cNvPr id="186" name="youtube-1495277_1920.png" descr="youtube-1495277_1920.png"/>
          <p:cNvPicPr>
            <a:picLocks noChangeAspect="1"/>
          </p:cNvPicPr>
          <p:nvPr/>
        </p:nvPicPr>
        <p:blipFill>
          <a:blip r:embed="rId7">
            <a:extLst/>
          </a:blip>
          <a:stretch>
            <a:fillRect/>
          </a:stretch>
        </p:blipFill>
        <p:spPr>
          <a:xfrm>
            <a:off x="10769043" y="7960905"/>
            <a:ext cx="1765301" cy="12320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unnamed.png" descr="unnamed.png"/>
          <p:cNvPicPr>
            <a:picLocks noChangeAspect="1"/>
          </p:cNvPicPr>
          <p:nvPr/>
        </p:nvPicPr>
        <p:blipFill>
          <a:blip r:embed="rId2">
            <a:extLst/>
          </a:blip>
          <a:stretch>
            <a:fillRect/>
          </a:stretch>
        </p:blipFill>
        <p:spPr>
          <a:xfrm>
            <a:off x="286560" y="1724915"/>
            <a:ext cx="3603560" cy="3603560"/>
          </a:xfrm>
          <a:prstGeom prst="rect">
            <a:avLst/>
          </a:prstGeom>
          <a:ln w="12700">
            <a:miter lim="400000"/>
          </a:ln>
        </p:spPr>
      </p:pic>
      <p:pic>
        <p:nvPicPr>
          <p:cNvPr id="190" name="Roblox_2017_icon_v3.png" descr="Roblox_2017_icon_v3.png"/>
          <p:cNvPicPr>
            <a:picLocks noChangeAspect="1"/>
          </p:cNvPicPr>
          <p:nvPr/>
        </p:nvPicPr>
        <p:blipFill>
          <a:blip r:embed="rId3">
            <a:extLst/>
          </a:blip>
          <a:stretch>
            <a:fillRect/>
          </a:stretch>
        </p:blipFill>
        <p:spPr>
          <a:xfrm>
            <a:off x="9414222" y="3588508"/>
            <a:ext cx="1595108" cy="1595108"/>
          </a:xfrm>
          <a:prstGeom prst="rect">
            <a:avLst/>
          </a:prstGeom>
          <a:ln w="12700">
            <a:miter lim="400000"/>
          </a:ln>
        </p:spPr>
      </p:pic>
      <p:pic>
        <p:nvPicPr>
          <p:cNvPr id="191" name="instagram.png" descr="instagram.png"/>
          <p:cNvPicPr>
            <a:picLocks noChangeAspect="1"/>
          </p:cNvPicPr>
          <p:nvPr/>
        </p:nvPicPr>
        <p:blipFill>
          <a:blip r:embed="rId4">
            <a:extLst/>
          </a:blip>
          <a:stretch>
            <a:fillRect/>
          </a:stretch>
        </p:blipFill>
        <p:spPr>
          <a:xfrm>
            <a:off x="7497906" y="3559020"/>
            <a:ext cx="1656128" cy="1656128"/>
          </a:xfrm>
          <a:prstGeom prst="rect">
            <a:avLst/>
          </a:prstGeom>
          <a:ln w="12700">
            <a:miter lim="400000"/>
          </a:ln>
        </p:spPr>
      </p:pic>
      <p:pic>
        <p:nvPicPr>
          <p:cNvPr id="192" name="246x0w.jpg" descr="246x0w.jpg"/>
          <p:cNvPicPr>
            <a:picLocks noChangeAspect="1"/>
          </p:cNvPicPr>
          <p:nvPr/>
        </p:nvPicPr>
        <p:blipFill>
          <a:blip r:embed="rId5">
            <a:extLst/>
          </a:blip>
          <a:stretch>
            <a:fillRect/>
          </a:stretch>
        </p:blipFill>
        <p:spPr>
          <a:xfrm>
            <a:off x="5748609" y="3588508"/>
            <a:ext cx="1534240" cy="1534240"/>
          </a:xfrm>
          <a:prstGeom prst="rect">
            <a:avLst/>
          </a:prstGeom>
          <a:ln w="12700">
            <a:miter lim="400000"/>
          </a:ln>
        </p:spPr>
      </p:pic>
      <p:pic>
        <p:nvPicPr>
          <p:cNvPr id="193" name="facebook-logo-5806c64c3df78cbc2857cae7.png" descr="facebook-logo-5806c64c3df78cbc2857cae7.png"/>
          <p:cNvPicPr>
            <a:picLocks noChangeAspect="1"/>
          </p:cNvPicPr>
          <p:nvPr/>
        </p:nvPicPr>
        <p:blipFill>
          <a:blip r:embed="rId6">
            <a:extLst/>
          </a:blip>
          <a:stretch>
            <a:fillRect/>
          </a:stretch>
        </p:blipFill>
        <p:spPr>
          <a:xfrm>
            <a:off x="5739491" y="1724088"/>
            <a:ext cx="1535755" cy="1535756"/>
          </a:xfrm>
          <a:prstGeom prst="rect">
            <a:avLst/>
          </a:prstGeom>
          <a:ln w="12700">
            <a:miter lim="400000"/>
          </a:ln>
        </p:spPr>
      </p:pic>
      <p:pic>
        <p:nvPicPr>
          <p:cNvPr id="194" name="snapchat.jpg" descr="snapchat.jpg"/>
          <p:cNvPicPr>
            <a:picLocks noChangeAspect="1"/>
          </p:cNvPicPr>
          <p:nvPr/>
        </p:nvPicPr>
        <p:blipFill>
          <a:blip r:embed="rId7">
            <a:extLst/>
          </a:blip>
          <a:srcRect l="21567" r="21567"/>
          <a:stretch>
            <a:fillRect/>
          </a:stretch>
        </p:blipFill>
        <p:spPr>
          <a:xfrm>
            <a:off x="11145747" y="1724088"/>
            <a:ext cx="1501678" cy="1621551"/>
          </a:xfrm>
          <a:prstGeom prst="rect">
            <a:avLst/>
          </a:prstGeom>
          <a:ln w="12700">
            <a:miter lim="400000"/>
          </a:ln>
        </p:spPr>
      </p:pic>
      <p:pic>
        <p:nvPicPr>
          <p:cNvPr id="195" name="a9614be884156c0c2520f11f22a40e3c.jpeg" descr="a9614be884156c0c2520f11f22a40e3c.jpeg"/>
          <p:cNvPicPr>
            <a:picLocks noChangeAspect="1"/>
          </p:cNvPicPr>
          <p:nvPr/>
        </p:nvPicPr>
        <p:blipFill>
          <a:blip r:embed="rId8">
            <a:extLst/>
          </a:blip>
          <a:stretch>
            <a:fillRect/>
          </a:stretch>
        </p:blipFill>
        <p:spPr>
          <a:xfrm>
            <a:off x="7586025" y="1787187"/>
            <a:ext cx="1498145" cy="1498144"/>
          </a:xfrm>
          <a:prstGeom prst="rect">
            <a:avLst/>
          </a:prstGeom>
          <a:ln w="12700">
            <a:miter lim="400000"/>
          </a:ln>
        </p:spPr>
      </p:pic>
      <p:pic>
        <p:nvPicPr>
          <p:cNvPr id="196" name="246x0w.jpg" descr="246x0w.jpg"/>
          <p:cNvPicPr>
            <a:picLocks noChangeAspect="1"/>
          </p:cNvPicPr>
          <p:nvPr/>
        </p:nvPicPr>
        <p:blipFill>
          <a:blip r:embed="rId9">
            <a:extLst/>
          </a:blip>
          <a:stretch>
            <a:fillRect/>
          </a:stretch>
        </p:blipFill>
        <p:spPr>
          <a:xfrm>
            <a:off x="9145934" y="1724122"/>
            <a:ext cx="1801748" cy="1801747"/>
          </a:xfrm>
          <a:prstGeom prst="rect">
            <a:avLst/>
          </a:prstGeom>
          <a:ln w="12700">
            <a:miter lim="400000"/>
          </a:ln>
        </p:spPr>
      </p:pic>
      <p:pic>
        <p:nvPicPr>
          <p:cNvPr id="197" name="Image" descr="Image"/>
          <p:cNvPicPr>
            <a:picLocks noChangeAspect="1"/>
          </p:cNvPicPr>
          <p:nvPr/>
        </p:nvPicPr>
        <p:blipFill>
          <a:blip r:embed="rId10">
            <a:extLst/>
          </a:blip>
          <a:stretch>
            <a:fillRect/>
          </a:stretch>
        </p:blipFill>
        <p:spPr>
          <a:xfrm>
            <a:off x="5180374" y="7626449"/>
            <a:ext cx="1898985" cy="1833952"/>
          </a:xfrm>
          <a:prstGeom prst="rect">
            <a:avLst/>
          </a:prstGeom>
          <a:ln w="12700">
            <a:miter lim="400000"/>
          </a:ln>
        </p:spPr>
      </p:pic>
      <p:pic>
        <p:nvPicPr>
          <p:cNvPr id="198" name="Image" descr="Image"/>
          <p:cNvPicPr>
            <a:picLocks noChangeAspect="1"/>
          </p:cNvPicPr>
          <p:nvPr/>
        </p:nvPicPr>
        <p:blipFill>
          <a:blip r:embed="rId11">
            <a:extLst/>
          </a:blip>
          <a:stretch>
            <a:fillRect/>
          </a:stretch>
        </p:blipFill>
        <p:spPr>
          <a:xfrm>
            <a:off x="10352975" y="8299984"/>
            <a:ext cx="1749008" cy="877420"/>
          </a:xfrm>
          <a:prstGeom prst="rect">
            <a:avLst/>
          </a:prstGeom>
          <a:ln w="12700">
            <a:miter lim="400000"/>
          </a:ln>
        </p:spPr>
      </p:pic>
      <p:pic>
        <p:nvPicPr>
          <p:cNvPr id="199" name="Image" descr="Image"/>
          <p:cNvPicPr>
            <a:picLocks noChangeAspect="1"/>
          </p:cNvPicPr>
          <p:nvPr/>
        </p:nvPicPr>
        <p:blipFill>
          <a:blip r:embed="rId12">
            <a:extLst/>
          </a:blip>
          <a:stretch>
            <a:fillRect/>
          </a:stretch>
        </p:blipFill>
        <p:spPr>
          <a:xfrm>
            <a:off x="5764374" y="5569585"/>
            <a:ext cx="1409113" cy="1390408"/>
          </a:xfrm>
          <a:prstGeom prst="rect">
            <a:avLst/>
          </a:prstGeom>
          <a:ln w="12700">
            <a:miter lim="400000"/>
          </a:ln>
        </p:spPr>
      </p:pic>
      <p:pic>
        <p:nvPicPr>
          <p:cNvPr id="200" name="Image" descr="Image"/>
          <p:cNvPicPr>
            <a:picLocks noChangeAspect="1"/>
          </p:cNvPicPr>
          <p:nvPr/>
        </p:nvPicPr>
        <p:blipFill>
          <a:blip r:embed="rId13">
            <a:extLst/>
          </a:blip>
          <a:stretch>
            <a:fillRect/>
          </a:stretch>
        </p:blipFill>
        <p:spPr>
          <a:xfrm>
            <a:off x="6825951" y="8034138"/>
            <a:ext cx="2327932" cy="1409113"/>
          </a:xfrm>
          <a:prstGeom prst="rect">
            <a:avLst/>
          </a:prstGeom>
          <a:ln w="12700">
            <a:miter lim="400000"/>
          </a:ln>
        </p:spPr>
      </p:pic>
      <p:pic>
        <p:nvPicPr>
          <p:cNvPr id="201" name="Image" descr="Image"/>
          <p:cNvPicPr>
            <a:picLocks noChangeAspect="1"/>
          </p:cNvPicPr>
          <p:nvPr/>
        </p:nvPicPr>
        <p:blipFill>
          <a:blip r:embed="rId14">
            <a:extLst/>
          </a:blip>
          <a:stretch>
            <a:fillRect/>
          </a:stretch>
        </p:blipFill>
        <p:spPr>
          <a:xfrm>
            <a:off x="7084653" y="7236038"/>
            <a:ext cx="1451683" cy="909858"/>
          </a:xfrm>
          <a:prstGeom prst="rect">
            <a:avLst/>
          </a:prstGeom>
          <a:ln w="12700">
            <a:miter lim="400000"/>
          </a:ln>
        </p:spPr>
      </p:pic>
      <p:pic>
        <p:nvPicPr>
          <p:cNvPr id="202" name="Image" descr="Image"/>
          <p:cNvPicPr>
            <a:picLocks noChangeAspect="1"/>
          </p:cNvPicPr>
          <p:nvPr/>
        </p:nvPicPr>
        <p:blipFill>
          <a:blip r:embed="rId15">
            <a:extLst/>
          </a:blip>
          <a:stretch>
            <a:fillRect/>
          </a:stretch>
        </p:blipFill>
        <p:spPr>
          <a:xfrm>
            <a:off x="9097581" y="8178301"/>
            <a:ext cx="1120787" cy="1120786"/>
          </a:xfrm>
          <a:prstGeom prst="rect">
            <a:avLst/>
          </a:prstGeom>
          <a:ln w="12700">
            <a:miter lim="400000"/>
          </a:ln>
        </p:spPr>
      </p:pic>
      <p:sp>
        <p:nvSpPr>
          <p:cNvPr id="203" name="Children’s Digital Playground (6-12)"/>
          <p:cNvSpPr txBox="1"/>
          <p:nvPr/>
        </p:nvSpPr>
        <p:spPr>
          <a:xfrm>
            <a:off x="643240" y="400916"/>
            <a:ext cx="11718320" cy="909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a:defRPr sz="5600" b="0">
                <a:latin typeface="+mn-lt"/>
                <a:ea typeface="+mn-ea"/>
                <a:cs typeface="+mn-cs"/>
                <a:sym typeface="Helvetica Neue Medium"/>
              </a:defRPr>
            </a:pPr>
            <a:r>
              <a:rPr>
                <a:solidFill>
                  <a:schemeClr val="accent1">
                    <a:hueOff val="114395"/>
                    <a:lumOff val="-24975"/>
                  </a:schemeClr>
                </a:solidFill>
              </a:rPr>
              <a:t>Children’s</a:t>
            </a:r>
            <a:r>
              <a:t> </a:t>
            </a:r>
            <a:r>
              <a:rPr>
                <a:solidFill>
                  <a:schemeClr val="accent5">
                    <a:hueOff val="-82419"/>
                    <a:satOff val="-9513"/>
                    <a:lumOff val="-16343"/>
                  </a:schemeClr>
                </a:solidFill>
              </a:rPr>
              <a:t>Digital</a:t>
            </a:r>
            <a:r>
              <a:t> </a:t>
            </a:r>
            <a:r>
              <a:rPr>
                <a:solidFill>
                  <a:schemeClr val="accent3">
                    <a:hueOff val="362282"/>
                    <a:satOff val="31803"/>
                    <a:lumOff val="-18242"/>
                  </a:schemeClr>
                </a:solidFill>
              </a:rPr>
              <a:t>Playground</a:t>
            </a:r>
            <a:r>
              <a:t> </a:t>
            </a:r>
            <a:r>
              <a:rPr>
                <a:solidFill>
                  <a:schemeClr val="accent4">
                    <a:hueOff val="-461056"/>
                    <a:satOff val="4338"/>
                    <a:lumOff val="-10225"/>
                  </a:schemeClr>
                </a:solidFill>
              </a:rPr>
              <a:t>(6-12)</a:t>
            </a:r>
          </a:p>
        </p:txBody>
      </p:sp>
      <p:pic>
        <p:nvPicPr>
          <p:cNvPr id="204" name="Image" descr="Image"/>
          <p:cNvPicPr>
            <a:picLocks noChangeAspect="1"/>
          </p:cNvPicPr>
          <p:nvPr/>
        </p:nvPicPr>
        <p:blipFill>
          <a:blip r:embed="rId16">
            <a:extLst/>
          </a:blip>
          <a:stretch>
            <a:fillRect/>
          </a:stretch>
        </p:blipFill>
        <p:spPr>
          <a:xfrm>
            <a:off x="8296032" y="6886256"/>
            <a:ext cx="1054736" cy="1288544"/>
          </a:xfrm>
          <a:prstGeom prst="rect">
            <a:avLst/>
          </a:prstGeom>
          <a:ln w="12700">
            <a:miter lim="400000"/>
          </a:ln>
        </p:spPr>
      </p:pic>
      <p:pic>
        <p:nvPicPr>
          <p:cNvPr id="205" name="Image" descr="Image"/>
          <p:cNvPicPr>
            <a:picLocks noChangeAspect="1"/>
          </p:cNvPicPr>
          <p:nvPr/>
        </p:nvPicPr>
        <p:blipFill>
          <a:blip r:embed="rId17">
            <a:extLst/>
          </a:blip>
          <a:stretch>
            <a:fillRect/>
          </a:stretch>
        </p:blipFill>
        <p:spPr>
          <a:xfrm>
            <a:off x="11355761" y="6825971"/>
            <a:ext cx="1409113" cy="1409114"/>
          </a:xfrm>
          <a:prstGeom prst="rect">
            <a:avLst/>
          </a:prstGeom>
          <a:ln w="12700">
            <a:miter lim="400000"/>
          </a:ln>
        </p:spPr>
      </p:pic>
      <p:pic>
        <p:nvPicPr>
          <p:cNvPr id="206" name="Image" descr="Image"/>
          <p:cNvPicPr>
            <a:picLocks noChangeAspect="1"/>
          </p:cNvPicPr>
          <p:nvPr/>
        </p:nvPicPr>
        <p:blipFill>
          <a:blip r:embed="rId18">
            <a:extLst/>
          </a:blip>
          <a:stretch>
            <a:fillRect/>
          </a:stretch>
        </p:blipFill>
        <p:spPr>
          <a:xfrm>
            <a:off x="9559150" y="6825971"/>
            <a:ext cx="1586597" cy="1194542"/>
          </a:xfrm>
          <a:prstGeom prst="rect">
            <a:avLst/>
          </a:prstGeom>
          <a:ln w="12700">
            <a:miter lim="400000"/>
          </a:ln>
        </p:spPr>
      </p:pic>
      <p:pic>
        <p:nvPicPr>
          <p:cNvPr id="207" name="Unknown.jpg" descr="Unknown.jpg"/>
          <p:cNvPicPr>
            <a:picLocks noChangeAspect="1"/>
          </p:cNvPicPr>
          <p:nvPr/>
        </p:nvPicPr>
        <p:blipFill>
          <a:blip r:embed="rId19">
            <a:extLst/>
          </a:blip>
          <a:stretch>
            <a:fillRect/>
          </a:stretch>
        </p:blipFill>
        <p:spPr>
          <a:xfrm>
            <a:off x="12236590" y="8475990"/>
            <a:ext cx="613818" cy="525408"/>
          </a:xfrm>
          <a:prstGeom prst="rect">
            <a:avLst/>
          </a:prstGeom>
          <a:ln w="3175">
            <a:miter lim="400000"/>
          </a:ln>
        </p:spPr>
      </p:pic>
      <p:pic>
        <p:nvPicPr>
          <p:cNvPr id="208" name="Unknown.jpeg" descr="Unknown.jpeg"/>
          <p:cNvPicPr>
            <a:picLocks noChangeAspect="1"/>
          </p:cNvPicPr>
          <p:nvPr/>
        </p:nvPicPr>
        <p:blipFill>
          <a:blip r:embed="rId20">
            <a:extLst/>
          </a:blip>
          <a:stretch>
            <a:fillRect/>
          </a:stretch>
        </p:blipFill>
        <p:spPr>
          <a:xfrm>
            <a:off x="11236435" y="5439077"/>
            <a:ext cx="1327911" cy="1327911"/>
          </a:xfrm>
          <a:prstGeom prst="rect">
            <a:avLst/>
          </a:prstGeom>
          <a:ln w="12700">
            <a:miter lim="400000"/>
          </a:ln>
        </p:spPr>
      </p:pic>
      <p:pic>
        <p:nvPicPr>
          <p:cNvPr id="209" name="Unknown.png" descr="Unknown.png"/>
          <p:cNvPicPr>
            <a:picLocks noChangeAspect="1"/>
          </p:cNvPicPr>
          <p:nvPr/>
        </p:nvPicPr>
        <p:blipFill>
          <a:blip r:embed="rId21">
            <a:extLst/>
          </a:blip>
          <a:stretch>
            <a:fillRect/>
          </a:stretch>
        </p:blipFill>
        <p:spPr>
          <a:xfrm>
            <a:off x="7664856" y="5667518"/>
            <a:ext cx="1194542" cy="1194542"/>
          </a:xfrm>
          <a:prstGeom prst="rect">
            <a:avLst/>
          </a:prstGeom>
          <a:ln w="12700">
            <a:miter lim="400000"/>
          </a:ln>
        </p:spPr>
      </p:pic>
      <p:pic>
        <p:nvPicPr>
          <p:cNvPr id="210" name="Unknown.jpeg" descr="Unknown.jpeg"/>
          <p:cNvPicPr>
            <a:picLocks noChangeAspect="1"/>
          </p:cNvPicPr>
          <p:nvPr/>
        </p:nvPicPr>
        <p:blipFill>
          <a:blip r:embed="rId22">
            <a:extLst/>
          </a:blip>
          <a:stretch>
            <a:fillRect/>
          </a:stretch>
        </p:blipFill>
        <p:spPr>
          <a:xfrm>
            <a:off x="9614505" y="5505762"/>
            <a:ext cx="1194542" cy="1194542"/>
          </a:xfrm>
          <a:prstGeom prst="rect">
            <a:avLst/>
          </a:prstGeom>
          <a:ln w="12700">
            <a:miter lim="400000"/>
          </a:ln>
        </p:spPr>
      </p:pic>
      <p:sp>
        <p:nvSpPr>
          <p:cNvPr id="211" name="What are your children doing online?…"/>
          <p:cNvSpPr txBox="1"/>
          <p:nvPr/>
        </p:nvSpPr>
        <p:spPr>
          <a:xfrm>
            <a:off x="262524" y="5580535"/>
            <a:ext cx="4798725" cy="3685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ts val="4800"/>
              </a:lnSpc>
              <a:spcBef>
                <a:spcPts val="1200"/>
              </a:spcBef>
              <a:defRPr sz="2166" b="0">
                <a:solidFill>
                  <a:srgbClr val="2892FF"/>
                </a:solidFill>
                <a:latin typeface="Futura Bold"/>
                <a:ea typeface="Futura Bold"/>
                <a:cs typeface="Futura Bold"/>
                <a:sym typeface="Futura Bold"/>
              </a:defRPr>
            </a:pPr>
            <a:r>
              <a:t>What are your children doing online? </a:t>
            </a:r>
            <a:endParaRPr sz="1500">
              <a:solidFill>
                <a:srgbClr val="000000"/>
              </a:solidFill>
              <a:latin typeface="Futura"/>
              <a:ea typeface="Futura"/>
              <a:cs typeface="Futura"/>
              <a:sym typeface="Futura"/>
            </a:endParaRPr>
          </a:p>
          <a:p>
            <a:pPr marL="457200" indent="-317500" algn="l" defTabSz="457200">
              <a:lnSpc>
                <a:spcPts val="2900"/>
              </a:lnSpc>
              <a:spcBef>
                <a:spcPts val="1000"/>
              </a:spcBef>
              <a:buClr>
                <a:srgbClr val="333333"/>
              </a:buClr>
              <a:buSzPct val="145000"/>
              <a:buFont typeface="Times"/>
              <a:buChar char="•"/>
              <a:defRPr sz="1366" b="0">
                <a:solidFill>
                  <a:srgbClr val="333333"/>
                </a:solidFill>
                <a:latin typeface="Futura"/>
                <a:ea typeface="Futura"/>
                <a:cs typeface="Futura"/>
                <a:sym typeface="Futura"/>
              </a:defRPr>
            </a:pPr>
            <a:r>
              <a:t>Watch videos on </a:t>
            </a:r>
            <a:r>
              <a:rPr>
                <a:latin typeface="Futura Bold"/>
                <a:ea typeface="Futura Bold"/>
                <a:cs typeface="Futura Bold"/>
                <a:sym typeface="Futura Bold"/>
              </a:rPr>
              <a:t>YouTube </a:t>
            </a:r>
            <a:endParaRPr>
              <a:solidFill>
                <a:srgbClr val="2892FF"/>
              </a:solidFill>
              <a:latin typeface="Futura Bold"/>
              <a:ea typeface="Futura Bold"/>
              <a:cs typeface="Futura Bold"/>
              <a:sym typeface="Futura Bold"/>
            </a:endParaRPr>
          </a:p>
          <a:p>
            <a:pPr marL="457200" indent="-317500" algn="l" defTabSz="457200">
              <a:lnSpc>
                <a:spcPts val="2900"/>
              </a:lnSpc>
              <a:spcBef>
                <a:spcPts val="1000"/>
              </a:spcBef>
              <a:buClr>
                <a:srgbClr val="333333"/>
              </a:buClr>
              <a:buSzPct val="145000"/>
              <a:buFont typeface="Times"/>
              <a:buChar char="•"/>
              <a:defRPr sz="1366" b="0">
                <a:solidFill>
                  <a:srgbClr val="333333"/>
                </a:solidFill>
                <a:latin typeface="Futura"/>
                <a:ea typeface="Futura"/>
                <a:cs typeface="Futura"/>
                <a:sym typeface="Futura"/>
              </a:defRPr>
            </a:pPr>
            <a:r>
              <a:rPr>
                <a:latin typeface="Futura Bold"/>
                <a:ea typeface="Futura Bold"/>
                <a:cs typeface="Futura Bold"/>
                <a:sym typeface="Futura Bold"/>
              </a:rPr>
              <a:t>Play a range of online games </a:t>
            </a:r>
            <a:r>
              <a:t>from Roblox and Fortnite to Toca Boca mobile games </a:t>
            </a:r>
            <a:endParaRPr>
              <a:solidFill>
                <a:srgbClr val="2892FF"/>
              </a:solidFill>
              <a:latin typeface="Futura Bold"/>
              <a:ea typeface="Futura Bold"/>
              <a:cs typeface="Futura Bold"/>
              <a:sym typeface="Futura Bold"/>
            </a:endParaRPr>
          </a:p>
          <a:p>
            <a:pPr marL="457200" indent="-317500" algn="l" defTabSz="457200">
              <a:lnSpc>
                <a:spcPts val="2900"/>
              </a:lnSpc>
              <a:spcBef>
                <a:spcPts val="1000"/>
              </a:spcBef>
              <a:buClr>
                <a:srgbClr val="333333"/>
              </a:buClr>
              <a:buSzPct val="145000"/>
              <a:buFont typeface="Times"/>
              <a:buChar char="•"/>
              <a:defRPr sz="1366" b="0">
                <a:solidFill>
                  <a:srgbClr val="333333"/>
                </a:solidFill>
                <a:latin typeface="Futura"/>
                <a:ea typeface="Futura"/>
                <a:cs typeface="Futura"/>
                <a:sym typeface="Futura"/>
              </a:defRPr>
            </a:pPr>
            <a:r>
              <a:t>Older children use apps such as Tik Tok to post </a:t>
            </a:r>
            <a:r>
              <a:rPr>
                <a:latin typeface="Futura Bold"/>
                <a:ea typeface="Futura Bold"/>
                <a:cs typeface="Futura Bold"/>
                <a:sym typeface="Futura Bold"/>
              </a:rPr>
              <a:t>videos online and live-stream </a:t>
            </a:r>
            <a:endParaRPr>
              <a:solidFill>
                <a:srgbClr val="2892FF"/>
              </a:solidFill>
              <a:latin typeface="Futura Bold"/>
              <a:ea typeface="Futura Bold"/>
              <a:cs typeface="Futura Bold"/>
              <a:sym typeface="Futura Bold"/>
            </a:endParaRPr>
          </a:p>
          <a:p>
            <a:pPr marL="457200" indent="-317500" algn="l" defTabSz="457200">
              <a:lnSpc>
                <a:spcPts val="2900"/>
              </a:lnSpc>
              <a:spcBef>
                <a:spcPts val="1000"/>
              </a:spcBef>
              <a:buClr>
                <a:srgbClr val="333333"/>
              </a:buClr>
              <a:buSzPct val="145000"/>
              <a:buFont typeface="Times"/>
              <a:buChar char="•"/>
              <a:defRPr sz="1366" b="0">
                <a:solidFill>
                  <a:srgbClr val="333333"/>
                </a:solidFill>
                <a:latin typeface="Futura"/>
                <a:ea typeface="Futura"/>
                <a:cs typeface="Futura"/>
                <a:sym typeface="Futura"/>
              </a:defRPr>
            </a:pPr>
            <a:r>
              <a:t>Some may also be using platforms like </a:t>
            </a:r>
            <a:r>
              <a:rPr>
                <a:latin typeface="Futura Bold"/>
                <a:ea typeface="Futura Bold"/>
                <a:cs typeface="Futura Bold"/>
                <a:sym typeface="Futura Bold"/>
              </a:rPr>
              <a:t>Snapchat and Instagram </a:t>
            </a:r>
            <a:r>
              <a:t>although minimum age is 13 </a:t>
            </a:r>
            <a:endParaRPr>
              <a:solidFill>
                <a:srgbClr val="2892FF"/>
              </a:solidFill>
              <a:latin typeface="Futura Bold"/>
              <a:ea typeface="Futura Bold"/>
              <a:cs typeface="Futura Bold"/>
              <a:sym typeface="Futura Bold"/>
            </a:endParaRPr>
          </a:p>
          <a:p>
            <a:pPr marL="457200" indent="-317500" algn="l" defTabSz="457200">
              <a:lnSpc>
                <a:spcPts val="2900"/>
              </a:lnSpc>
              <a:spcBef>
                <a:spcPts val="1000"/>
              </a:spcBef>
              <a:buClr>
                <a:srgbClr val="333333"/>
              </a:buClr>
              <a:buSzPct val="145000"/>
              <a:buFont typeface="Times"/>
              <a:buChar char="•"/>
              <a:defRPr sz="1366" b="0">
                <a:solidFill>
                  <a:srgbClr val="333333"/>
                </a:solidFill>
                <a:latin typeface="Futura Bold"/>
                <a:ea typeface="Futura Bold"/>
                <a:cs typeface="Futura Bold"/>
                <a:sym typeface="Futura Bold"/>
              </a:defRPr>
            </a:pPr>
            <a:r>
              <a:t>Use educational apps </a:t>
            </a:r>
            <a:r>
              <a:rPr>
                <a:latin typeface="Futura"/>
                <a:ea typeface="Futura"/>
                <a:cs typeface="Futura"/>
                <a:sym typeface="Futura"/>
              </a:rPr>
              <a:t>to supplement learning </a:t>
            </a:r>
          </a:p>
        </p:txBody>
      </p:sp>
      <p:pic>
        <p:nvPicPr>
          <p:cNvPr id="212" name="images.jpeg" descr="images.jpeg"/>
          <p:cNvPicPr>
            <a:picLocks noChangeAspect="1"/>
          </p:cNvPicPr>
          <p:nvPr/>
        </p:nvPicPr>
        <p:blipFill>
          <a:blip r:embed="rId23">
            <a:extLst/>
          </a:blip>
          <a:srcRect l="17949" r="17949"/>
          <a:stretch>
            <a:fillRect/>
          </a:stretch>
        </p:blipFill>
        <p:spPr>
          <a:xfrm>
            <a:off x="4162524" y="4371578"/>
            <a:ext cx="1165412" cy="909032"/>
          </a:xfrm>
          <a:prstGeom prst="rect">
            <a:avLst/>
          </a:prstGeom>
          <a:ln w="12700">
            <a:miter lim="400000"/>
          </a:ln>
        </p:spPr>
      </p:pic>
      <p:pic>
        <p:nvPicPr>
          <p:cNvPr id="213" name="images.jpeg" descr="images.jpeg"/>
          <p:cNvPicPr>
            <a:picLocks noChangeAspect="1"/>
          </p:cNvPicPr>
          <p:nvPr/>
        </p:nvPicPr>
        <p:blipFill>
          <a:blip r:embed="rId24">
            <a:extLst/>
          </a:blip>
          <a:stretch>
            <a:fillRect/>
          </a:stretch>
        </p:blipFill>
        <p:spPr>
          <a:xfrm>
            <a:off x="4144651" y="3094347"/>
            <a:ext cx="1168841" cy="1067896"/>
          </a:xfrm>
          <a:prstGeom prst="rect">
            <a:avLst/>
          </a:prstGeom>
          <a:ln w="12700">
            <a:miter lim="400000"/>
          </a:ln>
        </p:spPr>
      </p:pic>
      <p:pic>
        <p:nvPicPr>
          <p:cNvPr id="214" name="Unknown.jpeg" descr="Unknown.jpeg"/>
          <p:cNvPicPr>
            <a:picLocks noChangeAspect="1"/>
          </p:cNvPicPr>
          <p:nvPr/>
        </p:nvPicPr>
        <p:blipFill>
          <a:blip r:embed="rId25">
            <a:extLst/>
          </a:blip>
          <a:srcRect l="15804" r="22747"/>
          <a:stretch>
            <a:fillRect/>
          </a:stretch>
        </p:blipFill>
        <p:spPr>
          <a:xfrm>
            <a:off x="4144651" y="1876949"/>
            <a:ext cx="1116385" cy="1007992"/>
          </a:xfrm>
          <a:prstGeom prst="rect">
            <a:avLst/>
          </a:prstGeom>
          <a:ln w="12700">
            <a:miter lim="400000"/>
          </a:ln>
        </p:spPr>
      </p:pic>
      <p:pic>
        <p:nvPicPr>
          <p:cNvPr id="215" name="Unknown.png" descr="Unknown.png"/>
          <p:cNvPicPr>
            <a:picLocks noChangeAspect="1"/>
          </p:cNvPicPr>
          <p:nvPr/>
        </p:nvPicPr>
        <p:blipFill>
          <a:blip r:embed="rId26">
            <a:extLst/>
          </a:blip>
          <a:stretch>
            <a:fillRect/>
          </a:stretch>
        </p:blipFill>
        <p:spPr>
          <a:xfrm>
            <a:off x="11195834" y="3738767"/>
            <a:ext cx="1409113" cy="14091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Screen Shot 2019-01-30 at 11.37.18.png" descr="Screen Shot 2019-01-30 at 11.37.18.png"/>
          <p:cNvPicPr>
            <a:picLocks noChangeAspect="1"/>
          </p:cNvPicPr>
          <p:nvPr/>
        </p:nvPicPr>
        <p:blipFill>
          <a:blip r:embed="rId2">
            <a:extLst/>
          </a:blip>
          <a:stretch>
            <a:fillRect/>
          </a:stretch>
        </p:blipFill>
        <p:spPr>
          <a:xfrm>
            <a:off x="2950817" y="0"/>
            <a:ext cx="7103166" cy="97536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18" name="Line"/>
          <p:cNvSpPr/>
          <p:nvPr/>
        </p:nvSpPr>
        <p:spPr>
          <a:xfrm flipH="1">
            <a:off x="8760439" y="9004480"/>
            <a:ext cx="2026743" cy="1"/>
          </a:xfrm>
          <a:prstGeom prst="line">
            <a:avLst/>
          </a:prstGeom>
          <a:ln w="139700">
            <a:solidFill>
              <a:srgbClr val="70BF41"/>
            </a:solidFill>
            <a:miter lim="400000"/>
            <a:tailEnd type="triangle"/>
          </a:ln>
        </p:spPr>
        <p:txBody>
          <a:bodyPr lIns="50800" tIns="50800" rIns="50800" bIns="50800" anchor="ctr"/>
          <a:lstStyle/>
          <a:p>
            <a:pPr>
              <a:defRPr b="0">
                <a:latin typeface="Helvetica Light"/>
                <a:ea typeface="Helvetica Light"/>
                <a:cs typeface="Helvetica Light"/>
                <a:sym typeface="Helvetica Light"/>
              </a:defRPr>
            </a:pPr>
            <a:endParaRPr/>
          </a:p>
        </p:txBody>
      </p:sp>
      <p:sp>
        <p:nvSpPr>
          <p:cNvPr id="219" name="Line"/>
          <p:cNvSpPr/>
          <p:nvPr/>
        </p:nvSpPr>
        <p:spPr>
          <a:xfrm>
            <a:off x="2280150" y="2336980"/>
            <a:ext cx="2026743" cy="1"/>
          </a:xfrm>
          <a:prstGeom prst="line">
            <a:avLst/>
          </a:prstGeom>
          <a:ln w="139700">
            <a:solidFill>
              <a:srgbClr val="70BF41"/>
            </a:solidFill>
            <a:miter lim="400000"/>
            <a:tailEnd type="triangle"/>
          </a:ln>
        </p:spPr>
        <p:txBody>
          <a:bodyPr lIns="50800" tIns="50800" rIns="50800" bIns="50800" anchor="ctr"/>
          <a:lstStyle/>
          <a:p>
            <a:pPr>
              <a:defRPr b="0">
                <a:latin typeface="Helvetica Light"/>
                <a:ea typeface="Helvetica Light"/>
                <a:cs typeface="Helvetica Light"/>
                <a:sym typeface="Helvetica Light"/>
              </a:defRPr>
            </a:pPr>
            <a:endParaRPr/>
          </a:p>
        </p:txBody>
      </p:sp>
      <p:sp>
        <p:nvSpPr>
          <p:cNvPr id="220" name="For access to the full report Click Here."/>
          <p:cNvSpPr txBox="1"/>
          <p:nvPr/>
        </p:nvSpPr>
        <p:spPr>
          <a:xfrm>
            <a:off x="10469215" y="5457850"/>
            <a:ext cx="2026742" cy="9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3500"/>
              </a:lnSpc>
              <a:defRPr sz="1800" b="0" u="sng">
                <a:solidFill>
                  <a:srgbClr val="0000EE"/>
                </a:solidFill>
              </a:defRPr>
            </a:pPr>
            <a:r>
              <a:rPr u="none"/>
              <a:t>For access to the full report </a:t>
            </a:r>
            <a:r>
              <a:rPr>
                <a:hlinkClick r:id="rId3"/>
              </a:rPr>
              <a:t>Click Here</a:t>
            </a:r>
            <a:r>
              <a:rPr u="none"/>
              <a:t>.</a:t>
            </a:r>
            <a:r>
              <a:t> </a:t>
            </a:r>
          </a:p>
        </p:txBody>
      </p:sp>
      <p:sp>
        <p:nvSpPr>
          <p:cNvPr id="221" name="Source: Children and Parents: Media Use and attitudes report 2018"/>
          <p:cNvSpPr txBox="1"/>
          <p:nvPr/>
        </p:nvSpPr>
        <p:spPr>
          <a:xfrm>
            <a:off x="10107066" y="4391165"/>
            <a:ext cx="2751040" cy="971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a:lvl1pPr>
          </a:lstStyle>
          <a:p>
            <a:r>
              <a:t>Source: Children and Parents: Media Use and attitudes report 2018</a:t>
            </a:r>
          </a:p>
        </p:txBody>
      </p:sp>
      <p:sp>
        <p:nvSpPr>
          <p:cNvPr id="222" name="Line"/>
          <p:cNvSpPr/>
          <p:nvPr/>
        </p:nvSpPr>
        <p:spPr>
          <a:xfrm>
            <a:off x="1927822" y="9004480"/>
            <a:ext cx="1223371" cy="1"/>
          </a:xfrm>
          <a:prstGeom prst="line">
            <a:avLst/>
          </a:prstGeom>
          <a:ln w="139700">
            <a:solidFill>
              <a:srgbClr val="70BF41"/>
            </a:solidFill>
            <a:miter lim="400000"/>
            <a:tailEnd type="triangle"/>
          </a:ln>
        </p:spPr>
        <p:txBody>
          <a:bodyPr lIns="50800" tIns="50800" rIns="50800" bIns="50800" anchor="ctr"/>
          <a:lstStyle/>
          <a:p>
            <a:pPr>
              <a:defRPr b="0">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295385" y="765110"/>
            <a:ext cx="11953369" cy="7184571"/>
          </a:xfrm>
          <a:prstGeom prst="rect">
            <a:avLst/>
          </a:prstGeom>
        </p:spPr>
      </p:pic>
    </p:spTree>
    <p:extLst>
      <p:ext uri="{BB962C8B-B14F-4D97-AF65-F5344CB8AC3E}">
        <p14:creationId xmlns:p14="http://schemas.microsoft.com/office/powerpoint/2010/main" val="267914773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arents"/>
          <p:cNvSpPr txBox="1">
            <a:spLocks noGrp="1"/>
          </p:cNvSpPr>
          <p:nvPr>
            <p:ph type="title"/>
          </p:nvPr>
        </p:nvSpPr>
        <p:spPr>
          <a:xfrm>
            <a:off x="1270000" y="373957"/>
            <a:ext cx="10464800" cy="2027246"/>
          </a:xfrm>
          <a:prstGeom prst="rect">
            <a:avLst/>
          </a:prstGeom>
        </p:spPr>
        <p:txBody>
          <a:bodyPr/>
          <a:lstStyle>
            <a:lvl1pPr>
              <a:defRPr>
                <a:latin typeface="+mj-lt"/>
                <a:ea typeface="+mj-ea"/>
                <a:cs typeface="+mj-cs"/>
                <a:sym typeface="Rockwell"/>
              </a:defRPr>
            </a:lvl1pPr>
          </a:lstStyle>
          <a:p>
            <a:r>
              <a:t>Parents</a:t>
            </a:r>
          </a:p>
        </p:txBody>
      </p:sp>
      <p:pic>
        <p:nvPicPr>
          <p:cNvPr id="226" name="Screen Shot 2019-01-30 at 11.43.34.png" descr="Screen Shot 2019-01-30 at 11.43.34.png"/>
          <p:cNvPicPr>
            <a:picLocks noChangeAspect="1"/>
          </p:cNvPicPr>
          <p:nvPr/>
        </p:nvPicPr>
        <p:blipFill>
          <a:blip r:embed="rId2">
            <a:extLst/>
          </a:blip>
          <a:stretch>
            <a:fillRect/>
          </a:stretch>
        </p:blipFill>
        <p:spPr>
          <a:xfrm>
            <a:off x="2081165" y="3170064"/>
            <a:ext cx="8842470" cy="372128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27" name="“He was addicted to [his tablet]. I didn’t want him getting too focused…"/>
          <p:cNvSpPr txBox="1"/>
          <p:nvPr/>
        </p:nvSpPr>
        <p:spPr>
          <a:xfrm>
            <a:off x="1270000" y="2222077"/>
            <a:ext cx="104648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800" b="0" i="1">
                <a:latin typeface="Helvetica"/>
                <a:ea typeface="Helvetica"/>
                <a:cs typeface="Helvetica"/>
                <a:sym typeface="Helvetica"/>
              </a:defRPr>
            </a:pPr>
            <a:r>
              <a:t>“He was addicted to [his tablet]. I didn’t want him getting too focused</a:t>
            </a:r>
          </a:p>
          <a:p>
            <a:pPr>
              <a:defRPr sz="1800" b="0" i="1">
                <a:latin typeface="Helvetica"/>
                <a:ea typeface="Helvetica"/>
                <a:cs typeface="Helvetica"/>
                <a:sym typeface="Helvetica"/>
              </a:defRPr>
            </a:pPr>
            <a:r>
              <a:t>in his own world, so I limited it” Mum of Harry aged 6</a:t>
            </a:r>
          </a:p>
        </p:txBody>
      </p:sp>
      <p:sp>
        <p:nvSpPr>
          <p:cNvPr id="228" name="For access to the full report Click Here."/>
          <p:cNvSpPr txBox="1"/>
          <p:nvPr/>
        </p:nvSpPr>
        <p:spPr>
          <a:xfrm>
            <a:off x="2848421" y="8823350"/>
            <a:ext cx="7307958" cy="37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3500"/>
              </a:lnSpc>
              <a:defRPr sz="1800" b="0" u="sng">
                <a:solidFill>
                  <a:srgbClr val="0000EE"/>
                </a:solidFill>
              </a:defRPr>
            </a:pPr>
            <a:r>
              <a:rPr u="none"/>
              <a:t>For access to the full report </a:t>
            </a:r>
            <a:r>
              <a:rPr>
                <a:hlinkClick r:id="rId3"/>
              </a:rPr>
              <a:t>Click Here</a:t>
            </a:r>
            <a:r>
              <a:rPr u="none"/>
              <a:t>.</a:t>
            </a:r>
            <a:r>
              <a:t> </a:t>
            </a:r>
          </a:p>
        </p:txBody>
      </p:sp>
      <p:sp>
        <p:nvSpPr>
          <p:cNvPr id="229" name="Source: Children and Parents: Media Use and attitudes report 2018"/>
          <p:cNvSpPr txBox="1"/>
          <p:nvPr/>
        </p:nvSpPr>
        <p:spPr>
          <a:xfrm>
            <a:off x="2068465" y="8251965"/>
            <a:ext cx="8867870"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a:lvl1pPr>
          </a:lstStyle>
          <a:p>
            <a:r>
              <a:t>Source: Children and Parents: Media Use and attitudes report 2018</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arents"/>
          <p:cNvSpPr txBox="1">
            <a:spLocks noGrp="1"/>
          </p:cNvSpPr>
          <p:nvPr>
            <p:ph type="title"/>
          </p:nvPr>
        </p:nvSpPr>
        <p:spPr>
          <a:prstGeom prst="rect">
            <a:avLst/>
          </a:prstGeom>
        </p:spPr>
        <p:txBody>
          <a:bodyPr/>
          <a:lstStyle>
            <a:lvl1pPr>
              <a:defRPr>
                <a:latin typeface="+mj-lt"/>
                <a:ea typeface="+mj-ea"/>
                <a:cs typeface="+mj-cs"/>
                <a:sym typeface="Rockwell"/>
              </a:defRPr>
            </a:lvl1pPr>
          </a:lstStyle>
          <a:p>
            <a:r>
              <a:t>Parents</a:t>
            </a:r>
          </a:p>
        </p:txBody>
      </p:sp>
      <p:pic>
        <p:nvPicPr>
          <p:cNvPr id="233" name="Screen Shot 2019-01-30 at 11.44.03.png" descr="Screen Shot 2019-01-30 at 11.44.03.png"/>
          <p:cNvPicPr>
            <a:picLocks noChangeAspect="1"/>
          </p:cNvPicPr>
          <p:nvPr/>
        </p:nvPicPr>
        <p:blipFill>
          <a:blip r:embed="rId2">
            <a:extLst/>
          </a:blip>
          <a:stretch>
            <a:fillRect/>
          </a:stretch>
        </p:blipFill>
        <p:spPr>
          <a:xfrm>
            <a:off x="1805032" y="2146297"/>
            <a:ext cx="9394736" cy="6451606"/>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34" name="For access to the full report Click Here."/>
          <p:cNvSpPr txBox="1"/>
          <p:nvPr/>
        </p:nvSpPr>
        <p:spPr>
          <a:xfrm>
            <a:off x="2848421" y="9270997"/>
            <a:ext cx="7307958" cy="37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ts val="3500"/>
              </a:lnSpc>
              <a:defRPr sz="1800" b="0" u="sng">
                <a:solidFill>
                  <a:srgbClr val="0000EE"/>
                </a:solidFill>
              </a:defRPr>
            </a:pPr>
            <a:r>
              <a:rPr u="none"/>
              <a:t>For access to the full report </a:t>
            </a:r>
            <a:r>
              <a:rPr>
                <a:hlinkClick r:id="rId3"/>
              </a:rPr>
              <a:t>Click Here</a:t>
            </a:r>
            <a:r>
              <a:rPr u="none"/>
              <a:t>.</a:t>
            </a:r>
            <a:r>
              <a:t> </a:t>
            </a:r>
          </a:p>
        </p:txBody>
      </p:sp>
      <p:sp>
        <p:nvSpPr>
          <p:cNvPr id="235" name="Source: Children and Parents: Media Use and attitudes report 2018"/>
          <p:cNvSpPr txBox="1"/>
          <p:nvPr/>
        </p:nvSpPr>
        <p:spPr>
          <a:xfrm>
            <a:off x="2068465" y="8747265"/>
            <a:ext cx="8867870"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a:lvl1pPr>
          </a:lstStyle>
          <a:p>
            <a:r>
              <a:t>Source: Children and Parents: Media Use and attitudes report 2018</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What can you do?"/>
          <p:cNvSpPr txBox="1">
            <a:spLocks noGrp="1"/>
          </p:cNvSpPr>
          <p:nvPr>
            <p:ph type="title"/>
          </p:nvPr>
        </p:nvSpPr>
        <p:spPr>
          <a:prstGeom prst="rect">
            <a:avLst/>
          </a:prstGeom>
        </p:spPr>
        <p:txBody>
          <a:bodyPr/>
          <a:lstStyle>
            <a:lvl1pPr>
              <a:defRPr>
                <a:solidFill>
                  <a:schemeClr val="accent6">
                    <a:hueOff val="-146070"/>
                    <a:satOff val="-10048"/>
                    <a:lumOff val="-30626"/>
                  </a:schemeClr>
                </a:solidFill>
              </a:defRPr>
            </a:lvl1pPr>
          </a:lstStyle>
          <a:p>
            <a:r>
              <a:t>What can you do?</a:t>
            </a:r>
          </a:p>
        </p:txBody>
      </p:sp>
      <p:pic>
        <p:nvPicPr>
          <p:cNvPr id="263" name="icon-4023311_1920.png" descr="icon-4023311_1920.png"/>
          <p:cNvPicPr>
            <a:picLocks noChangeAspect="1"/>
          </p:cNvPicPr>
          <p:nvPr/>
        </p:nvPicPr>
        <p:blipFill>
          <a:blip r:embed="rId2">
            <a:extLst/>
          </a:blip>
          <a:stretch>
            <a:fillRect/>
          </a:stretch>
        </p:blipFill>
        <p:spPr>
          <a:xfrm>
            <a:off x="0" y="4991744"/>
            <a:ext cx="13004800" cy="65024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Screen Shot 2019-02-07 at 10.54.04.png" descr="Screen Shot 2019-02-07 at 10.54.04.png"/>
          <p:cNvPicPr>
            <a:picLocks noChangeAspect="1"/>
          </p:cNvPicPr>
          <p:nvPr/>
        </p:nvPicPr>
        <p:blipFill>
          <a:blip r:embed="rId2">
            <a:extLst/>
          </a:blip>
          <a:srcRect l="4492" t="3393" r="4491" b="5605"/>
          <a:stretch>
            <a:fillRect/>
          </a:stretch>
        </p:blipFill>
        <p:spPr>
          <a:xfrm>
            <a:off x="584291" y="867084"/>
            <a:ext cx="11836401" cy="7829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1"/>
                </a:lnTo>
                <a:lnTo>
                  <a:pt x="0" y="21600"/>
                </a:lnTo>
                <a:lnTo>
                  <a:pt x="10800" y="21600"/>
                </a:lnTo>
                <a:lnTo>
                  <a:pt x="21600" y="21600"/>
                </a:lnTo>
                <a:lnTo>
                  <a:pt x="21600" y="10801"/>
                </a:lnTo>
                <a:lnTo>
                  <a:pt x="21600" y="0"/>
                </a:lnTo>
                <a:lnTo>
                  <a:pt x="10800" y="0"/>
                </a:lnTo>
                <a:lnTo>
                  <a:pt x="0" y="0"/>
                </a:lnTo>
                <a:close/>
              </a:path>
            </a:pathLst>
          </a:custGeom>
          <a:ln w="25400">
            <a:solidFill>
              <a:srgbClr val="F3F7F5"/>
            </a:solidFill>
            <a:miter lim="400000"/>
          </a:ln>
          <a:effectLst>
            <a:outerShdw blurRad="50800" dist="25400" dir="3600000" rotWithShape="0">
              <a:srgbClr val="000000">
                <a:alpha val="70000"/>
              </a:srgbClr>
            </a:outerShdw>
          </a:effectLst>
        </p:spPr>
      </p:pic>
      <p:sp>
        <p:nvSpPr>
          <p:cNvPr id="267" name="For access Click Here"/>
          <p:cNvSpPr txBox="1"/>
          <p:nvPr/>
        </p:nvSpPr>
        <p:spPr>
          <a:xfrm>
            <a:off x="5325567" y="9178950"/>
            <a:ext cx="2353666" cy="37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3500"/>
              </a:lnSpc>
              <a:defRPr sz="1800" b="0" u="sng"/>
            </a:pPr>
            <a:r>
              <a:rPr u="none"/>
              <a:t>For access </a:t>
            </a:r>
            <a:r>
              <a:rPr>
                <a:solidFill>
                  <a:schemeClr val="accent1"/>
                </a:solidFill>
                <a:hlinkClick r:id="rId3"/>
              </a:rPr>
              <a:t>Click Here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ockwell"/>
        <a:ea typeface="Rockwell"/>
        <a:cs typeface="Rockwell"/>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ockwell"/>
        <a:ea typeface="Rockwell"/>
        <a:cs typeface="Rockwell"/>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420</Words>
  <Application>Microsoft Office PowerPoint</Application>
  <PresentationFormat>Custom</PresentationFormat>
  <Paragraphs>59</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Futura</vt:lpstr>
      <vt:lpstr>Futura Bold</vt:lpstr>
      <vt:lpstr>Helvetica</vt:lpstr>
      <vt:lpstr>Helvetica Light</vt:lpstr>
      <vt:lpstr>Helvetica Neue</vt:lpstr>
      <vt:lpstr>Helvetica Neue Light</vt:lpstr>
      <vt:lpstr>Helvetica Neue Medium</vt:lpstr>
      <vt:lpstr>Helvetica Neue Thin</vt:lpstr>
      <vt:lpstr>Noteworthy Light</vt:lpstr>
      <vt:lpstr>Rockwell</vt:lpstr>
      <vt:lpstr>Times</vt:lpstr>
      <vt:lpstr>White</vt:lpstr>
      <vt:lpstr>Online Safety – Alexandra Primary School </vt:lpstr>
      <vt:lpstr>What are children accessing online?</vt:lpstr>
      <vt:lpstr>PowerPoint Presentation</vt:lpstr>
      <vt:lpstr>PowerPoint Presentation</vt:lpstr>
      <vt:lpstr>PowerPoint Presentation</vt:lpstr>
      <vt:lpstr>Parents</vt:lpstr>
      <vt:lpstr>Parents</vt:lpstr>
      <vt:lpstr>What can you do?</vt:lpstr>
      <vt:lpstr>PowerPoint Presentation</vt:lpstr>
      <vt:lpstr>Supporting your son or daughter</vt:lpstr>
      <vt:lpstr>Online Safety Books</vt:lpstr>
      <vt:lpstr>PowerPoint Presentation</vt:lpstr>
      <vt:lpstr>Google Family Link</vt:lpstr>
      <vt:lpstr>iOS Parental Controls</vt:lpstr>
      <vt:lpstr>Who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dc:title>
  <dc:creator>Margaret Pitre</dc:creator>
  <cp:lastModifiedBy>Margaret Pitre</cp:lastModifiedBy>
  <cp:revision>12</cp:revision>
  <cp:lastPrinted>2020-02-10T16:12:24Z</cp:lastPrinted>
  <dcterms:modified xsi:type="dcterms:W3CDTF">2020-02-11T14:29:11Z</dcterms:modified>
</cp:coreProperties>
</file>